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1" r:id="rId2"/>
    <p:sldId id="1922" r:id="rId3"/>
    <p:sldId id="1930" r:id="rId4"/>
    <p:sldId id="1931" r:id="rId5"/>
    <p:sldId id="1932" r:id="rId6"/>
    <p:sldId id="1933" r:id="rId7"/>
    <p:sldId id="1935" r:id="rId8"/>
    <p:sldId id="1936" r:id="rId9"/>
    <p:sldId id="263" r:id="rId10"/>
    <p:sldId id="1934" r:id="rId11"/>
    <p:sldId id="1929" r:id="rId12"/>
  </p:sldIdLst>
  <p:sldSz cx="12192000" cy="6858000"/>
  <p:notesSz cx="6799263" cy="9929813"/>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cio Mendez Ramirez" initials="RMR"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000"/>
    <a:srgbClr val="D60000"/>
    <a:srgbClr val="E7E7E7"/>
    <a:srgbClr val="2B5A70"/>
    <a:srgbClr val="00B0F0"/>
    <a:srgbClr val="38BB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971" autoAdjust="0"/>
    <p:restoredTop sz="94660"/>
  </p:normalViewPr>
  <p:slideViewPr>
    <p:cSldViewPr snapToGrid="0">
      <p:cViewPr>
        <p:scale>
          <a:sx n="75" d="100"/>
          <a:sy n="75" d="100"/>
        </p:scale>
        <p:origin x="786"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444453135152592"/>
          <c:y val="0.13637428211131142"/>
          <c:w val="0.56921904617576935"/>
          <c:h val="0.85555983148157166"/>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903-4828-99D3-1E735D366A7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903-4828-99D3-1E735D366A7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903-4828-99D3-1E735D366A7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903-4828-99D3-1E735D366A7C}"/>
              </c:ext>
            </c:extLst>
          </c:dPt>
          <c:dLbls>
            <c:dLbl>
              <c:idx val="0"/>
              <c:layout>
                <c:manualLayout>
                  <c:x val="4.1063596022208562E-4"/>
                  <c:y val="-0.32163740004512686"/>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903-4828-99D3-1E735D366A7C}"/>
                </c:ext>
              </c:extLst>
            </c:dLbl>
            <c:dLbl>
              <c:idx val="1"/>
              <c:layout>
                <c:manualLayout>
                  <c:x val="-0.1406320208870307"/>
                  <c:y val="-4.260108151333492E-3"/>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903-4828-99D3-1E735D366A7C}"/>
                </c:ext>
              </c:extLst>
            </c:dLbl>
            <c:dLbl>
              <c:idx val="2"/>
              <c:layout>
                <c:manualLayout>
                  <c:x val="-4.9608327436552061E-3"/>
                  <c:y val="-1.9286365296543633E-2"/>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D903-4828-99D3-1E735D366A7C}"/>
                </c:ext>
              </c:extLst>
            </c:dLbl>
            <c:dLbl>
              <c:idx val="3"/>
              <c:layout>
                <c:manualLayout>
                  <c:x val="0.15318167504437352"/>
                  <c:y val="1.5334246279255524E-2"/>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D903-4828-99D3-1E735D366A7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Hoja1!$D$2:$D$5</c:f>
              <c:strCache>
                <c:ptCount val="4"/>
                <c:pt idx="0">
                  <c:v>Buenos Aires</c:v>
                </c:pt>
                <c:pt idx="1">
                  <c:v>Mendoza</c:v>
                </c:pt>
                <c:pt idx="2">
                  <c:v>Salta</c:v>
                </c:pt>
                <c:pt idx="3">
                  <c:v>Resto</c:v>
                </c:pt>
              </c:strCache>
            </c:strRef>
          </c:cat>
          <c:val>
            <c:numRef>
              <c:f>Hoja1!$E$2:$E$5</c:f>
              <c:numCache>
                <c:formatCode>General</c:formatCode>
                <c:ptCount val="4"/>
                <c:pt idx="0">
                  <c:v>14567</c:v>
                </c:pt>
                <c:pt idx="1">
                  <c:v>252</c:v>
                </c:pt>
                <c:pt idx="2">
                  <c:v>62</c:v>
                </c:pt>
                <c:pt idx="3">
                  <c:v>109</c:v>
                </c:pt>
              </c:numCache>
            </c:numRef>
          </c:val>
          <c:extLst>
            <c:ext xmlns:c16="http://schemas.microsoft.com/office/drawing/2014/chart" uri="{C3380CC4-5D6E-409C-BE32-E72D297353CC}">
              <c16:uniqueId val="{00000008-D903-4828-99D3-1E735D366A7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E80A75F6-8E47-407D-A019-1FCD190E6F3E}" type="datetimeFigureOut">
              <a:rPr lang="es-AR" smtClean="0"/>
              <a:t>17/3/2021</a:t>
            </a:fld>
            <a:endParaRPr lang="es-AR"/>
          </a:p>
        </p:txBody>
      </p:sp>
      <p:sp>
        <p:nvSpPr>
          <p:cNvPr id="4" name="Marcador de imagen de diapositiva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7A4CAA21-7BA3-43A1-BE27-7445B020ECE0}" type="slidenum">
              <a:rPr lang="es-AR" smtClean="0"/>
              <a:t>‹Nº›</a:t>
            </a:fld>
            <a:endParaRPr lang="es-AR"/>
          </a:p>
        </p:txBody>
      </p:sp>
    </p:spTree>
    <p:extLst>
      <p:ext uri="{BB962C8B-B14F-4D97-AF65-F5344CB8AC3E}">
        <p14:creationId xmlns:p14="http://schemas.microsoft.com/office/powerpoint/2010/main" val="3354308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6A1DDF-6B61-4113-AB7D-00107711B6F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a16="http://schemas.microsoft.com/office/drawing/2014/main" id="{98DF111F-1660-4DE9-AEC2-C744B26A1C3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a:extLst>
              <a:ext uri="{FF2B5EF4-FFF2-40B4-BE49-F238E27FC236}">
                <a16:creationId xmlns:a16="http://schemas.microsoft.com/office/drawing/2014/main" id="{94871279-D1CF-473A-87AD-A1374C4B548C}"/>
              </a:ext>
            </a:extLst>
          </p:cNvPr>
          <p:cNvSpPr>
            <a:spLocks noGrp="1"/>
          </p:cNvSpPr>
          <p:nvPr>
            <p:ph type="dt" sz="half" idx="10"/>
          </p:nvPr>
        </p:nvSpPr>
        <p:spPr/>
        <p:txBody>
          <a:bodyPr/>
          <a:lstStyle/>
          <a:p>
            <a:r>
              <a:rPr lang="es-AR" smtClean="0"/>
              <a:t>01/02/2021</a:t>
            </a:r>
            <a:endParaRPr lang="es-AR"/>
          </a:p>
        </p:txBody>
      </p:sp>
      <p:sp>
        <p:nvSpPr>
          <p:cNvPr id="5" name="Marcador de pie de página 4">
            <a:extLst>
              <a:ext uri="{FF2B5EF4-FFF2-40B4-BE49-F238E27FC236}">
                <a16:creationId xmlns:a16="http://schemas.microsoft.com/office/drawing/2014/main" id="{88318E90-CA5B-4573-B796-6F0F9D735ABE}"/>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0F215C71-2135-4C0B-A710-DAF1C512DC2E}"/>
              </a:ext>
            </a:extLst>
          </p:cNvPr>
          <p:cNvSpPr>
            <a:spLocks noGrp="1"/>
          </p:cNvSpPr>
          <p:nvPr>
            <p:ph type="sldNum" sz="quarter" idx="12"/>
          </p:nvPr>
        </p:nvSpPr>
        <p:spPr/>
        <p:txBody>
          <a:bodyPr/>
          <a:lstStyle/>
          <a:p>
            <a:fld id="{990A5BB3-153D-4FCC-AD4D-D2383AB37645}" type="slidenum">
              <a:rPr lang="es-AR" smtClean="0"/>
              <a:t>‹Nº›</a:t>
            </a:fld>
            <a:endParaRPr lang="es-AR"/>
          </a:p>
        </p:txBody>
      </p:sp>
    </p:spTree>
    <p:extLst>
      <p:ext uri="{BB962C8B-B14F-4D97-AF65-F5344CB8AC3E}">
        <p14:creationId xmlns:p14="http://schemas.microsoft.com/office/powerpoint/2010/main" val="2715839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B12E4B-5415-458C-A4D6-B58405297AE7}"/>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FC4F488E-C03B-4072-81C1-036781228818}"/>
              </a:ext>
            </a:extLst>
          </p:cNvPr>
          <p:cNvSpPr>
            <a:spLocks noGrp="1"/>
          </p:cNvSpPr>
          <p:nvPr>
            <p:ph type="body" orient="vert" idx="1"/>
          </p:nvPr>
        </p:nvSpPr>
        <p:spPr>
          <a:xfrm>
            <a:off x="838200" y="1825625"/>
            <a:ext cx="10515600" cy="4351338"/>
          </a:xfrm>
          <a:prstGeom prst="rect">
            <a:avLst/>
          </a:prstGeo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D7ADA0C2-8DEE-4BF0-8B7B-AA7FDF9ECC35}"/>
              </a:ext>
            </a:extLst>
          </p:cNvPr>
          <p:cNvSpPr>
            <a:spLocks noGrp="1"/>
          </p:cNvSpPr>
          <p:nvPr>
            <p:ph type="dt" sz="half" idx="10"/>
          </p:nvPr>
        </p:nvSpPr>
        <p:spPr/>
        <p:txBody>
          <a:bodyPr/>
          <a:lstStyle/>
          <a:p>
            <a:r>
              <a:rPr lang="es-AR" smtClean="0"/>
              <a:t>01/02/2021</a:t>
            </a:r>
            <a:endParaRPr lang="es-AR"/>
          </a:p>
        </p:txBody>
      </p:sp>
      <p:sp>
        <p:nvSpPr>
          <p:cNvPr id="5" name="Marcador de pie de página 4">
            <a:extLst>
              <a:ext uri="{FF2B5EF4-FFF2-40B4-BE49-F238E27FC236}">
                <a16:creationId xmlns:a16="http://schemas.microsoft.com/office/drawing/2014/main" id="{8D8BAB85-AB8D-48EF-B8E9-F5EF9C286877}"/>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F00052A4-0324-4B7F-9D83-5A61E38524D4}"/>
              </a:ext>
            </a:extLst>
          </p:cNvPr>
          <p:cNvSpPr>
            <a:spLocks noGrp="1"/>
          </p:cNvSpPr>
          <p:nvPr>
            <p:ph type="sldNum" sz="quarter" idx="12"/>
          </p:nvPr>
        </p:nvSpPr>
        <p:spPr/>
        <p:txBody>
          <a:bodyPr/>
          <a:lstStyle/>
          <a:p>
            <a:fld id="{990A5BB3-153D-4FCC-AD4D-D2383AB37645}" type="slidenum">
              <a:rPr lang="es-AR" smtClean="0"/>
              <a:t>‹Nº›</a:t>
            </a:fld>
            <a:endParaRPr lang="es-AR"/>
          </a:p>
        </p:txBody>
      </p:sp>
    </p:spTree>
    <p:extLst>
      <p:ext uri="{BB962C8B-B14F-4D97-AF65-F5344CB8AC3E}">
        <p14:creationId xmlns:p14="http://schemas.microsoft.com/office/powerpoint/2010/main" val="780191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D3A403A-249E-4AD6-AB4C-A86385920DBD}"/>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3A426AC8-652A-4FCF-88C8-F217E2CC8064}"/>
              </a:ext>
            </a:extLst>
          </p:cNvPr>
          <p:cNvSpPr>
            <a:spLocks noGrp="1"/>
          </p:cNvSpPr>
          <p:nvPr>
            <p:ph type="body" orient="vert" idx="1"/>
          </p:nvPr>
        </p:nvSpPr>
        <p:spPr>
          <a:xfrm>
            <a:off x="838200" y="365125"/>
            <a:ext cx="7734300" cy="5811838"/>
          </a:xfrm>
          <a:prstGeom prst="rect">
            <a:avLst/>
          </a:prstGeo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251252C9-631C-47A7-BEF9-08748BA9C575}"/>
              </a:ext>
            </a:extLst>
          </p:cNvPr>
          <p:cNvSpPr>
            <a:spLocks noGrp="1"/>
          </p:cNvSpPr>
          <p:nvPr>
            <p:ph type="dt" sz="half" idx="10"/>
          </p:nvPr>
        </p:nvSpPr>
        <p:spPr/>
        <p:txBody>
          <a:bodyPr/>
          <a:lstStyle/>
          <a:p>
            <a:r>
              <a:rPr lang="es-AR" smtClean="0"/>
              <a:t>01/02/2021</a:t>
            </a:r>
            <a:endParaRPr lang="es-AR"/>
          </a:p>
        </p:txBody>
      </p:sp>
      <p:sp>
        <p:nvSpPr>
          <p:cNvPr id="5" name="Marcador de pie de página 4">
            <a:extLst>
              <a:ext uri="{FF2B5EF4-FFF2-40B4-BE49-F238E27FC236}">
                <a16:creationId xmlns:a16="http://schemas.microsoft.com/office/drawing/2014/main" id="{ACE348A9-46FC-48F4-9604-A48F0AC48DB6}"/>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B24FB638-B1CB-4D6B-8E4D-97A03CA6A969}"/>
              </a:ext>
            </a:extLst>
          </p:cNvPr>
          <p:cNvSpPr>
            <a:spLocks noGrp="1"/>
          </p:cNvSpPr>
          <p:nvPr>
            <p:ph type="sldNum" sz="quarter" idx="12"/>
          </p:nvPr>
        </p:nvSpPr>
        <p:spPr/>
        <p:txBody>
          <a:bodyPr/>
          <a:lstStyle/>
          <a:p>
            <a:fld id="{990A5BB3-153D-4FCC-AD4D-D2383AB37645}" type="slidenum">
              <a:rPr lang="es-AR" smtClean="0"/>
              <a:t>‹Nº›</a:t>
            </a:fld>
            <a:endParaRPr lang="es-AR"/>
          </a:p>
        </p:txBody>
      </p:sp>
    </p:spTree>
    <p:extLst>
      <p:ext uri="{BB962C8B-B14F-4D97-AF65-F5344CB8AC3E}">
        <p14:creationId xmlns:p14="http://schemas.microsoft.com/office/powerpoint/2010/main" val="1557662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17F884-46A5-4D19-9314-652097B93BD4}"/>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A30004D1-50B6-4D76-967E-FE3E53D36F48}"/>
              </a:ext>
            </a:extLst>
          </p:cNvPr>
          <p:cNvSpPr>
            <a:spLocks noGrp="1"/>
          </p:cNvSpPr>
          <p:nvPr>
            <p:ph idx="1"/>
          </p:nvPr>
        </p:nvSpPr>
        <p:spPr>
          <a:xfrm>
            <a:off x="838200" y="1825625"/>
            <a:ext cx="10515600" cy="4351338"/>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F65E1C23-6649-4A07-BCF3-F3BC659D0CE8}"/>
              </a:ext>
            </a:extLst>
          </p:cNvPr>
          <p:cNvSpPr>
            <a:spLocks noGrp="1"/>
          </p:cNvSpPr>
          <p:nvPr>
            <p:ph type="dt" sz="half" idx="10"/>
          </p:nvPr>
        </p:nvSpPr>
        <p:spPr/>
        <p:txBody>
          <a:bodyPr/>
          <a:lstStyle/>
          <a:p>
            <a:r>
              <a:rPr lang="es-AR" smtClean="0"/>
              <a:t>01/02/2021</a:t>
            </a:r>
            <a:endParaRPr lang="es-AR"/>
          </a:p>
        </p:txBody>
      </p:sp>
      <p:sp>
        <p:nvSpPr>
          <p:cNvPr id="5" name="Marcador de pie de página 4">
            <a:extLst>
              <a:ext uri="{FF2B5EF4-FFF2-40B4-BE49-F238E27FC236}">
                <a16:creationId xmlns:a16="http://schemas.microsoft.com/office/drawing/2014/main" id="{B6038695-00B0-44C4-B098-B4C8A6393FFF}"/>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8D7E0E43-C8E5-43B0-BB7C-B0C251201233}"/>
              </a:ext>
            </a:extLst>
          </p:cNvPr>
          <p:cNvSpPr>
            <a:spLocks noGrp="1"/>
          </p:cNvSpPr>
          <p:nvPr>
            <p:ph type="sldNum" sz="quarter" idx="12"/>
          </p:nvPr>
        </p:nvSpPr>
        <p:spPr/>
        <p:txBody>
          <a:bodyPr/>
          <a:lstStyle/>
          <a:p>
            <a:fld id="{990A5BB3-153D-4FCC-AD4D-D2383AB37645}" type="slidenum">
              <a:rPr lang="es-AR" smtClean="0"/>
              <a:t>‹Nº›</a:t>
            </a:fld>
            <a:endParaRPr lang="es-AR"/>
          </a:p>
        </p:txBody>
      </p:sp>
    </p:spTree>
    <p:extLst>
      <p:ext uri="{BB962C8B-B14F-4D97-AF65-F5344CB8AC3E}">
        <p14:creationId xmlns:p14="http://schemas.microsoft.com/office/powerpoint/2010/main" val="734944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3FF895-ED4E-454C-9B61-9D78BBE513E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DD78FF95-DA80-4915-922F-2F429CB359C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B4D767E3-4B24-4B1C-98E4-E17F3E66AC34}"/>
              </a:ext>
            </a:extLst>
          </p:cNvPr>
          <p:cNvSpPr>
            <a:spLocks noGrp="1"/>
          </p:cNvSpPr>
          <p:nvPr>
            <p:ph type="dt" sz="half" idx="10"/>
          </p:nvPr>
        </p:nvSpPr>
        <p:spPr/>
        <p:txBody>
          <a:bodyPr/>
          <a:lstStyle/>
          <a:p>
            <a:r>
              <a:rPr lang="es-AR" smtClean="0"/>
              <a:t>01/02/2021</a:t>
            </a:r>
            <a:endParaRPr lang="es-AR"/>
          </a:p>
        </p:txBody>
      </p:sp>
      <p:sp>
        <p:nvSpPr>
          <p:cNvPr id="5" name="Marcador de pie de página 4">
            <a:extLst>
              <a:ext uri="{FF2B5EF4-FFF2-40B4-BE49-F238E27FC236}">
                <a16:creationId xmlns:a16="http://schemas.microsoft.com/office/drawing/2014/main" id="{537D099C-03A2-43F3-B570-9073B2F1E893}"/>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EB00F929-D8BF-4D96-8785-F4AC9CC388D7}"/>
              </a:ext>
            </a:extLst>
          </p:cNvPr>
          <p:cNvSpPr>
            <a:spLocks noGrp="1"/>
          </p:cNvSpPr>
          <p:nvPr>
            <p:ph type="sldNum" sz="quarter" idx="12"/>
          </p:nvPr>
        </p:nvSpPr>
        <p:spPr/>
        <p:txBody>
          <a:bodyPr/>
          <a:lstStyle/>
          <a:p>
            <a:fld id="{990A5BB3-153D-4FCC-AD4D-D2383AB37645}" type="slidenum">
              <a:rPr lang="es-AR" smtClean="0"/>
              <a:t>‹Nº›</a:t>
            </a:fld>
            <a:endParaRPr lang="es-AR"/>
          </a:p>
        </p:txBody>
      </p:sp>
    </p:spTree>
    <p:extLst>
      <p:ext uri="{BB962C8B-B14F-4D97-AF65-F5344CB8AC3E}">
        <p14:creationId xmlns:p14="http://schemas.microsoft.com/office/powerpoint/2010/main" val="1835529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C86479-402E-4808-9F0F-AC71FAC08EC8}"/>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41E183BB-D804-4AC4-9B9B-8C7AEEF31BC5}"/>
              </a:ext>
            </a:extLst>
          </p:cNvPr>
          <p:cNvSpPr>
            <a:spLocks noGrp="1"/>
          </p:cNvSpPr>
          <p:nvPr>
            <p:ph sz="half" idx="1"/>
          </p:nvPr>
        </p:nvSpPr>
        <p:spPr>
          <a:xfrm>
            <a:off x="838200" y="1825625"/>
            <a:ext cx="5181600" cy="4351338"/>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a16="http://schemas.microsoft.com/office/drawing/2014/main" id="{504EA61E-CB42-4881-B729-E97838D82169}"/>
              </a:ext>
            </a:extLst>
          </p:cNvPr>
          <p:cNvSpPr>
            <a:spLocks noGrp="1"/>
          </p:cNvSpPr>
          <p:nvPr>
            <p:ph sz="half" idx="2"/>
          </p:nvPr>
        </p:nvSpPr>
        <p:spPr>
          <a:xfrm>
            <a:off x="6172200" y="1825625"/>
            <a:ext cx="5181600" cy="4351338"/>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a16="http://schemas.microsoft.com/office/drawing/2014/main" id="{154FE425-37AA-4A12-BD35-98E02935DFAD}"/>
              </a:ext>
            </a:extLst>
          </p:cNvPr>
          <p:cNvSpPr>
            <a:spLocks noGrp="1"/>
          </p:cNvSpPr>
          <p:nvPr>
            <p:ph type="dt" sz="half" idx="10"/>
          </p:nvPr>
        </p:nvSpPr>
        <p:spPr/>
        <p:txBody>
          <a:bodyPr/>
          <a:lstStyle/>
          <a:p>
            <a:r>
              <a:rPr lang="es-AR" smtClean="0"/>
              <a:t>01/02/2021</a:t>
            </a:r>
            <a:endParaRPr lang="es-AR"/>
          </a:p>
        </p:txBody>
      </p:sp>
      <p:sp>
        <p:nvSpPr>
          <p:cNvPr id="6" name="Marcador de pie de página 5">
            <a:extLst>
              <a:ext uri="{FF2B5EF4-FFF2-40B4-BE49-F238E27FC236}">
                <a16:creationId xmlns:a16="http://schemas.microsoft.com/office/drawing/2014/main" id="{3D64D19F-7DF7-4710-932C-676F3305E501}"/>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E9FD5493-BBC1-44DA-96D0-26AAFE66C721}"/>
              </a:ext>
            </a:extLst>
          </p:cNvPr>
          <p:cNvSpPr>
            <a:spLocks noGrp="1"/>
          </p:cNvSpPr>
          <p:nvPr>
            <p:ph type="sldNum" sz="quarter" idx="12"/>
          </p:nvPr>
        </p:nvSpPr>
        <p:spPr/>
        <p:txBody>
          <a:bodyPr/>
          <a:lstStyle/>
          <a:p>
            <a:fld id="{990A5BB3-153D-4FCC-AD4D-D2383AB37645}" type="slidenum">
              <a:rPr lang="es-AR" smtClean="0"/>
              <a:t>‹Nº›</a:t>
            </a:fld>
            <a:endParaRPr lang="es-AR"/>
          </a:p>
        </p:txBody>
      </p:sp>
    </p:spTree>
    <p:extLst>
      <p:ext uri="{BB962C8B-B14F-4D97-AF65-F5344CB8AC3E}">
        <p14:creationId xmlns:p14="http://schemas.microsoft.com/office/powerpoint/2010/main" val="2836610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D797E8-2DA9-4675-927E-5346655E3BB2}"/>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188C3463-A907-44FA-B9D6-E9D638664B4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1D1C2C92-8852-4A82-B817-AB261BFD81CF}"/>
              </a:ext>
            </a:extLst>
          </p:cNvPr>
          <p:cNvSpPr>
            <a:spLocks noGrp="1"/>
          </p:cNvSpPr>
          <p:nvPr>
            <p:ph sz="half" idx="2"/>
          </p:nvPr>
        </p:nvSpPr>
        <p:spPr>
          <a:xfrm>
            <a:off x="839788" y="2505075"/>
            <a:ext cx="5157787" cy="3684588"/>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a16="http://schemas.microsoft.com/office/drawing/2014/main" id="{F2F2739F-7811-4D9E-A668-2B0943B5CA6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C3FACDAC-A1B8-4917-ABD2-4A5AA80BC1C1}"/>
              </a:ext>
            </a:extLst>
          </p:cNvPr>
          <p:cNvSpPr>
            <a:spLocks noGrp="1"/>
          </p:cNvSpPr>
          <p:nvPr>
            <p:ph sz="quarter" idx="4"/>
          </p:nvPr>
        </p:nvSpPr>
        <p:spPr>
          <a:xfrm>
            <a:off x="6172200" y="2505075"/>
            <a:ext cx="5183188" cy="3684588"/>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a16="http://schemas.microsoft.com/office/drawing/2014/main" id="{D92C561E-C644-4645-A362-25CA4B98A82E}"/>
              </a:ext>
            </a:extLst>
          </p:cNvPr>
          <p:cNvSpPr>
            <a:spLocks noGrp="1"/>
          </p:cNvSpPr>
          <p:nvPr>
            <p:ph type="dt" sz="half" idx="10"/>
          </p:nvPr>
        </p:nvSpPr>
        <p:spPr/>
        <p:txBody>
          <a:bodyPr/>
          <a:lstStyle/>
          <a:p>
            <a:r>
              <a:rPr lang="es-AR" smtClean="0"/>
              <a:t>01/02/2021</a:t>
            </a:r>
            <a:endParaRPr lang="es-AR"/>
          </a:p>
        </p:txBody>
      </p:sp>
      <p:sp>
        <p:nvSpPr>
          <p:cNvPr id="8" name="Marcador de pie de página 7">
            <a:extLst>
              <a:ext uri="{FF2B5EF4-FFF2-40B4-BE49-F238E27FC236}">
                <a16:creationId xmlns:a16="http://schemas.microsoft.com/office/drawing/2014/main" id="{8E339702-EE44-420A-908A-A233DA79FFB6}"/>
              </a:ext>
            </a:extLst>
          </p:cNvPr>
          <p:cNvSpPr>
            <a:spLocks noGrp="1"/>
          </p:cNvSpPr>
          <p:nvPr>
            <p:ph type="ftr" sz="quarter" idx="11"/>
          </p:nvPr>
        </p:nvSpPr>
        <p:spPr/>
        <p:txBody>
          <a:bodyPr/>
          <a:lstStyle/>
          <a:p>
            <a:endParaRPr lang="es-AR"/>
          </a:p>
        </p:txBody>
      </p:sp>
      <p:sp>
        <p:nvSpPr>
          <p:cNvPr id="9" name="Marcador de número de diapositiva 8">
            <a:extLst>
              <a:ext uri="{FF2B5EF4-FFF2-40B4-BE49-F238E27FC236}">
                <a16:creationId xmlns:a16="http://schemas.microsoft.com/office/drawing/2014/main" id="{BECF7F2D-A545-4860-8994-CB3786281A7B}"/>
              </a:ext>
            </a:extLst>
          </p:cNvPr>
          <p:cNvSpPr>
            <a:spLocks noGrp="1"/>
          </p:cNvSpPr>
          <p:nvPr>
            <p:ph type="sldNum" sz="quarter" idx="12"/>
          </p:nvPr>
        </p:nvSpPr>
        <p:spPr/>
        <p:txBody>
          <a:bodyPr/>
          <a:lstStyle/>
          <a:p>
            <a:fld id="{990A5BB3-153D-4FCC-AD4D-D2383AB37645}" type="slidenum">
              <a:rPr lang="es-AR" smtClean="0"/>
              <a:t>‹Nº›</a:t>
            </a:fld>
            <a:endParaRPr lang="es-AR"/>
          </a:p>
        </p:txBody>
      </p:sp>
    </p:spTree>
    <p:extLst>
      <p:ext uri="{BB962C8B-B14F-4D97-AF65-F5344CB8AC3E}">
        <p14:creationId xmlns:p14="http://schemas.microsoft.com/office/powerpoint/2010/main" val="211688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2F24D2-2A36-4588-87E9-7B775EF1DD89}"/>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AR"/>
          </a:p>
        </p:txBody>
      </p:sp>
      <p:sp>
        <p:nvSpPr>
          <p:cNvPr id="3" name="Marcador de fecha 2">
            <a:extLst>
              <a:ext uri="{FF2B5EF4-FFF2-40B4-BE49-F238E27FC236}">
                <a16:creationId xmlns:a16="http://schemas.microsoft.com/office/drawing/2014/main" id="{7793F05B-EB09-4296-BBF4-E1CDE71967A5}"/>
              </a:ext>
            </a:extLst>
          </p:cNvPr>
          <p:cNvSpPr>
            <a:spLocks noGrp="1"/>
          </p:cNvSpPr>
          <p:nvPr>
            <p:ph type="dt" sz="half" idx="10"/>
          </p:nvPr>
        </p:nvSpPr>
        <p:spPr/>
        <p:txBody>
          <a:bodyPr/>
          <a:lstStyle/>
          <a:p>
            <a:r>
              <a:rPr lang="es-AR" smtClean="0"/>
              <a:t>01/02/2021</a:t>
            </a:r>
            <a:endParaRPr lang="es-AR"/>
          </a:p>
        </p:txBody>
      </p:sp>
      <p:sp>
        <p:nvSpPr>
          <p:cNvPr id="4" name="Marcador de pie de página 3">
            <a:extLst>
              <a:ext uri="{FF2B5EF4-FFF2-40B4-BE49-F238E27FC236}">
                <a16:creationId xmlns:a16="http://schemas.microsoft.com/office/drawing/2014/main" id="{0DF4DB4F-33DA-418C-9085-1C5EBCCB09D6}"/>
              </a:ext>
            </a:extLst>
          </p:cNvPr>
          <p:cNvSpPr>
            <a:spLocks noGrp="1"/>
          </p:cNvSpPr>
          <p:nvPr>
            <p:ph type="ftr" sz="quarter" idx="11"/>
          </p:nvPr>
        </p:nvSpPr>
        <p:spPr/>
        <p:txBody>
          <a:bodyPr/>
          <a:lstStyle/>
          <a:p>
            <a:endParaRPr lang="es-AR"/>
          </a:p>
        </p:txBody>
      </p:sp>
      <p:sp>
        <p:nvSpPr>
          <p:cNvPr id="5" name="Marcador de número de diapositiva 4">
            <a:extLst>
              <a:ext uri="{FF2B5EF4-FFF2-40B4-BE49-F238E27FC236}">
                <a16:creationId xmlns:a16="http://schemas.microsoft.com/office/drawing/2014/main" id="{A5C395DD-E7F9-4CF6-9D97-8E418974382C}"/>
              </a:ext>
            </a:extLst>
          </p:cNvPr>
          <p:cNvSpPr>
            <a:spLocks noGrp="1"/>
          </p:cNvSpPr>
          <p:nvPr>
            <p:ph type="sldNum" sz="quarter" idx="12"/>
          </p:nvPr>
        </p:nvSpPr>
        <p:spPr/>
        <p:txBody>
          <a:bodyPr/>
          <a:lstStyle/>
          <a:p>
            <a:fld id="{990A5BB3-153D-4FCC-AD4D-D2383AB37645}" type="slidenum">
              <a:rPr lang="es-AR" smtClean="0"/>
              <a:t>‹Nº›</a:t>
            </a:fld>
            <a:endParaRPr lang="es-AR"/>
          </a:p>
        </p:txBody>
      </p:sp>
    </p:spTree>
    <p:extLst>
      <p:ext uri="{BB962C8B-B14F-4D97-AF65-F5344CB8AC3E}">
        <p14:creationId xmlns:p14="http://schemas.microsoft.com/office/powerpoint/2010/main" val="1829166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A5472C4-1998-4CC4-85A8-194D90FCF695}"/>
              </a:ext>
            </a:extLst>
          </p:cNvPr>
          <p:cNvSpPr>
            <a:spLocks noGrp="1"/>
          </p:cNvSpPr>
          <p:nvPr>
            <p:ph type="dt" sz="half" idx="10"/>
          </p:nvPr>
        </p:nvSpPr>
        <p:spPr/>
        <p:txBody>
          <a:bodyPr/>
          <a:lstStyle/>
          <a:p>
            <a:r>
              <a:rPr lang="es-AR" smtClean="0"/>
              <a:t>01/02/2021</a:t>
            </a:r>
            <a:endParaRPr lang="es-AR"/>
          </a:p>
        </p:txBody>
      </p:sp>
      <p:sp>
        <p:nvSpPr>
          <p:cNvPr id="3" name="Marcador de pie de página 2">
            <a:extLst>
              <a:ext uri="{FF2B5EF4-FFF2-40B4-BE49-F238E27FC236}">
                <a16:creationId xmlns:a16="http://schemas.microsoft.com/office/drawing/2014/main" id="{B65B5BAE-FCB3-4586-A531-4E06F179FE2D}"/>
              </a:ext>
            </a:extLst>
          </p:cNvPr>
          <p:cNvSpPr>
            <a:spLocks noGrp="1"/>
          </p:cNvSpPr>
          <p:nvPr>
            <p:ph type="ftr" sz="quarter" idx="11"/>
          </p:nvPr>
        </p:nvSpPr>
        <p:spPr/>
        <p:txBody>
          <a:bodyPr/>
          <a:lstStyle/>
          <a:p>
            <a:endParaRPr lang="es-AR"/>
          </a:p>
        </p:txBody>
      </p:sp>
      <p:sp>
        <p:nvSpPr>
          <p:cNvPr id="4" name="Marcador de número de diapositiva 3">
            <a:extLst>
              <a:ext uri="{FF2B5EF4-FFF2-40B4-BE49-F238E27FC236}">
                <a16:creationId xmlns:a16="http://schemas.microsoft.com/office/drawing/2014/main" id="{0AAAF34B-D056-404F-82F0-6B266C7259A1}"/>
              </a:ext>
            </a:extLst>
          </p:cNvPr>
          <p:cNvSpPr>
            <a:spLocks noGrp="1"/>
          </p:cNvSpPr>
          <p:nvPr>
            <p:ph type="sldNum" sz="quarter" idx="12"/>
          </p:nvPr>
        </p:nvSpPr>
        <p:spPr/>
        <p:txBody>
          <a:bodyPr/>
          <a:lstStyle/>
          <a:p>
            <a:fld id="{990A5BB3-153D-4FCC-AD4D-D2383AB37645}" type="slidenum">
              <a:rPr lang="es-AR" smtClean="0"/>
              <a:t>‹Nº›</a:t>
            </a:fld>
            <a:endParaRPr lang="es-AR"/>
          </a:p>
        </p:txBody>
      </p:sp>
    </p:spTree>
    <p:extLst>
      <p:ext uri="{BB962C8B-B14F-4D97-AF65-F5344CB8AC3E}">
        <p14:creationId xmlns:p14="http://schemas.microsoft.com/office/powerpoint/2010/main" val="2949092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C2556A-3B7B-41DF-9650-8A5F930297A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DC80EC8F-C77A-4CD1-8E97-2EE6060FF9E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a16="http://schemas.microsoft.com/office/drawing/2014/main" id="{0DE32F8A-0F94-41E9-AF1C-DDAEBC7728D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106C65B7-8B7E-40E2-927D-F5954FA5357D}"/>
              </a:ext>
            </a:extLst>
          </p:cNvPr>
          <p:cNvSpPr>
            <a:spLocks noGrp="1"/>
          </p:cNvSpPr>
          <p:nvPr>
            <p:ph type="dt" sz="half" idx="10"/>
          </p:nvPr>
        </p:nvSpPr>
        <p:spPr/>
        <p:txBody>
          <a:bodyPr/>
          <a:lstStyle/>
          <a:p>
            <a:r>
              <a:rPr lang="es-AR" smtClean="0"/>
              <a:t>01/02/2021</a:t>
            </a:r>
            <a:endParaRPr lang="es-AR"/>
          </a:p>
        </p:txBody>
      </p:sp>
      <p:sp>
        <p:nvSpPr>
          <p:cNvPr id="6" name="Marcador de pie de página 5">
            <a:extLst>
              <a:ext uri="{FF2B5EF4-FFF2-40B4-BE49-F238E27FC236}">
                <a16:creationId xmlns:a16="http://schemas.microsoft.com/office/drawing/2014/main" id="{41C58CE2-5D74-430F-AC57-D17D23DECA8C}"/>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6E5224AE-0AEF-42AF-AFEC-845E90CE410F}"/>
              </a:ext>
            </a:extLst>
          </p:cNvPr>
          <p:cNvSpPr>
            <a:spLocks noGrp="1"/>
          </p:cNvSpPr>
          <p:nvPr>
            <p:ph type="sldNum" sz="quarter" idx="12"/>
          </p:nvPr>
        </p:nvSpPr>
        <p:spPr/>
        <p:txBody>
          <a:bodyPr/>
          <a:lstStyle/>
          <a:p>
            <a:fld id="{990A5BB3-153D-4FCC-AD4D-D2383AB37645}" type="slidenum">
              <a:rPr lang="es-AR" smtClean="0"/>
              <a:t>‹Nº›</a:t>
            </a:fld>
            <a:endParaRPr lang="es-AR"/>
          </a:p>
        </p:txBody>
      </p:sp>
    </p:spTree>
    <p:extLst>
      <p:ext uri="{BB962C8B-B14F-4D97-AF65-F5344CB8AC3E}">
        <p14:creationId xmlns:p14="http://schemas.microsoft.com/office/powerpoint/2010/main" val="2981150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29FD65-62E0-498D-B92C-CDF24EB57C7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AR"/>
          </a:p>
        </p:txBody>
      </p:sp>
      <p:sp>
        <p:nvSpPr>
          <p:cNvPr id="3" name="Marcador de posición de imagen 2">
            <a:extLst>
              <a:ext uri="{FF2B5EF4-FFF2-40B4-BE49-F238E27FC236}">
                <a16:creationId xmlns:a16="http://schemas.microsoft.com/office/drawing/2014/main" id="{21ED605B-2068-44FC-BE90-87A2E2C9558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a:extLst>
              <a:ext uri="{FF2B5EF4-FFF2-40B4-BE49-F238E27FC236}">
                <a16:creationId xmlns:a16="http://schemas.microsoft.com/office/drawing/2014/main" id="{1138564E-DBAF-4834-8F44-0305ED24EC3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657479F9-9331-4ABC-B4F5-64E5BD402556}"/>
              </a:ext>
            </a:extLst>
          </p:cNvPr>
          <p:cNvSpPr>
            <a:spLocks noGrp="1"/>
          </p:cNvSpPr>
          <p:nvPr>
            <p:ph type="dt" sz="half" idx="10"/>
          </p:nvPr>
        </p:nvSpPr>
        <p:spPr/>
        <p:txBody>
          <a:bodyPr/>
          <a:lstStyle/>
          <a:p>
            <a:r>
              <a:rPr lang="es-AR" smtClean="0"/>
              <a:t>01/02/2021</a:t>
            </a:r>
            <a:endParaRPr lang="es-AR"/>
          </a:p>
        </p:txBody>
      </p:sp>
      <p:sp>
        <p:nvSpPr>
          <p:cNvPr id="6" name="Marcador de pie de página 5">
            <a:extLst>
              <a:ext uri="{FF2B5EF4-FFF2-40B4-BE49-F238E27FC236}">
                <a16:creationId xmlns:a16="http://schemas.microsoft.com/office/drawing/2014/main" id="{AC650D5E-1188-4B84-87B0-6F07BE042947}"/>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B3C39EC3-B81F-4DE2-A132-8CE39E1D15AA}"/>
              </a:ext>
            </a:extLst>
          </p:cNvPr>
          <p:cNvSpPr>
            <a:spLocks noGrp="1"/>
          </p:cNvSpPr>
          <p:nvPr>
            <p:ph type="sldNum" sz="quarter" idx="12"/>
          </p:nvPr>
        </p:nvSpPr>
        <p:spPr/>
        <p:txBody>
          <a:bodyPr/>
          <a:lstStyle/>
          <a:p>
            <a:fld id="{990A5BB3-153D-4FCC-AD4D-D2383AB37645}" type="slidenum">
              <a:rPr lang="es-AR" smtClean="0"/>
              <a:t>‹Nº›</a:t>
            </a:fld>
            <a:endParaRPr lang="es-AR"/>
          </a:p>
        </p:txBody>
      </p:sp>
    </p:spTree>
    <p:extLst>
      <p:ext uri="{BB962C8B-B14F-4D97-AF65-F5344CB8AC3E}">
        <p14:creationId xmlns:p14="http://schemas.microsoft.com/office/powerpoint/2010/main" val="3546331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62E4BDC0-DDB8-493E-935F-22AA84ED95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s-AR" smtClean="0"/>
              <a:t>01/02/2021</a:t>
            </a:r>
            <a:endParaRPr lang="es-AR"/>
          </a:p>
        </p:txBody>
      </p:sp>
      <p:sp>
        <p:nvSpPr>
          <p:cNvPr id="5" name="Marcador de pie de página 4">
            <a:extLst>
              <a:ext uri="{FF2B5EF4-FFF2-40B4-BE49-F238E27FC236}">
                <a16:creationId xmlns:a16="http://schemas.microsoft.com/office/drawing/2014/main" id="{1CFAA06D-8032-4DFD-AF54-1622C626C2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dirty="0"/>
          </a:p>
        </p:txBody>
      </p:sp>
      <p:sp>
        <p:nvSpPr>
          <p:cNvPr id="6" name="Marcador de número de diapositiva 5">
            <a:extLst>
              <a:ext uri="{FF2B5EF4-FFF2-40B4-BE49-F238E27FC236}">
                <a16:creationId xmlns:a16="http://schemas.microsoft.com/office/drawing/2014/main" id="{8B4B4BA6-3065-483A-B3EA-B8F4230536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0A5BB3-153D-4FCC-AD4D-D2383AB37645}" type="slidenum">
              <a:rPr lang="es-AR" smtClean="0"/>
              <a:t>‹Nº›</a:t>
            </a:fld>
            <a:endParaRPr lang="es-AR"/>
          </a:p>
        </p:txBody>
      </p:sp>
      <p:pic>
        <p:nvPicPr>
          <p:cNvPr id="8" name="Imagen 7">
            <a:extLst>
              <a:ext uri="{FF2B5EF4-FFF2-40B4-BE49-F238E27FC236}">
                <a16:creationId xmlns:a16="http://schemas.microsoft.com/office/drawing/2014/main" id="{BDD1CBA9-AD4E-456A-B6C9-2668951FF5B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982200" y="296209"/>
            <a:ext cx="1801372" cy="463297"/>
          </a:xfrm>
          <a:prstGeom prst="rect">
            <a:avLst/>
          </a:prstGeom>
        </p:spPr>
      </p:pic>
    </p:spTree>
    <p:extLst>
      <p:ext uri="{BB962C8B-B14F-4D97-AF65-F5344CB8AC3E}">
        <p14:creationId xmlns:p14="http://schemas.microsoft.com/office/powerpoint/2010/main" val="4052178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https://lh6.googleusercontent.com/8HDcOlXJlGRfAJ6gAob0dDTqedMhnYsgsCO4OxYwhXI3lutTP0ygwY8gZKitfhPaZttMn2QjRLm9UEXgK_RymHCtJejKfjRHNA5mj7UhqJtlvR8aiTVYlYBLJW-KRzm6dm_uqcxxepODgFk8F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https://lh6.googleusercontent.com/8HDcOlXJlGRfAJ6gAob0dDTqedMhnYsgsCO4OxYwhXI3lutTP0ygwY8gZKitfhPaZttMn2QjRLm9UEXgK_RymHCtJejKfjRHNA5mj7UhqJtlvR8aiTVYlYBLJW-KRzm6dm_uqcxxepODgFk8F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7C9D263-92DA-496B-87AA-E8ED7CAEB5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CuadroTexto 5">
            <a:extLst>
              <a:ext uri="{FF2B5EF4-FFF2-40B4-BE49-F238E27FC236}">
                <a16:creationId xmlns:a16="http://schemas.microsoft.com/office/drawing/2014/main" id="{F99CC496-B085-495F-AA5C-D760343F2093}"/>
              </a:ext>
            </a:extLst>
          </p:cNvPr>
          <p:cNvSpPr txBox="1"/>
          <p:nvPr/>
        </p:nvSpPr>
        <p:spPr>
          <a:xfrm>
            <a:off x="562061" y="249526"/>
            <a:ext cx="4853219" cy="1569660"/>
          </a:xfrm>
          <a:prstGeom prst="rect">
            <a:avLst/>
          </a:prstGeom>
          <a:noFill/>
        </p:spPr>
        <p:txBody>
          <a:bodyPr wrap="square" rtlCol="0">
            <a:spAutoFit/>
          </a:bodyPr>
          <a:lstStyle/>
          <a:p>
            <a:r>
              <a:rPr lang="es-ES" sz="4800" b="1" spc="300" dirty="0">
                <a:solidFill>
                  <a:schemeClr val="bg1"/>
                </a:solidFill>
                <a:latin typeface="Calibri" panose="020F0502020204030204" pitchFamily="34" charset="0"/>
                <a:ea typeface="Yu Gothic UI Semibold" panose="020B0700000000000000" pitchFamily="34" charset="-128"/>
                <a:cs typeface="Calibri" panose="020F0502020204030204" pitchFamily="34" charset="0"/>
              </a:rPr>
              <a:t>I</a:t>
            </a:r>
            <a:r>
              <a:rPr lang="es-AR" sz="4800" b="1" spc="300" dirty="0">
                <a:solidFill>
                  <a:schemeClr val="bg1"/>
                </a:solidFill>
                <a:latin typeface="Calibri" panose="020F0502020204030204" pitchFamily="34" charset="0"/>
                <a:ea typeface="Yu Gothic UI Semibold" panose="020B0700000000000000" pitchFamily="34" charset="-128"/>
                <a:cs typeface="Calibri" panose="020F0502020204030204" pitchFamily="34" charset="0"/>
              </a:rPr>
              <a:t>NFORME</a:t>
            </a:r>
          </a:p>
          <a:p>
            <a:r>
              <a:rPr lang="es-AR" sz="4800" b="1" spc="300" dirty="0">
                <a:solidFill>
                  <a:schemeClr val="bg1"/>
                </a:solidFill>
                <a:latin typeface="Calibri" panose="020F0502020204030204" pitchFamily="34" charset="0"/>
                <a:ea typeface="Yu Gothic UI Semibold" panose="020B0700000000000000" pitchFamily="34" charset="-128"/>
                <a:cs typeface="Calibri" panose="020F0502020204030204" pitchFamily="34" charset="0"/>
              </a:rPr>
              <a:t>INTERVENCIÓN</a:t>
            </a:r>
          </a:p>
        </p:txBody>
      </p:sp>
      <p:cxnSp>
        <p:nvCxnSpPr>
          <p:cNvPr id="9" name="Conector recto 8">
            <a:extLst>
              <a:ext uri="{FF2B5EF4-FFF2-40B4-BE49-F238E27FC236}">
                <a16:creationId xmlns:a16="http://schemas.microsoft.com/office/drawing/2014/main" id="{CC410133-702B-49CD-99DC-2FA9120C6D1E}"/>
              </a:ext>
            </a:extLst>
          </p:cNvPr>
          <p:cNvCxnSpPr/>
          <p:nvPr/>
        </p:nvCxnSpPr>
        <p:spPr>
          <a:xfrm>
            <a:off x="679508" y="2013358"/>
            <a:ext cx="3707934" cy="0"/>
          </a:xfrm>
          <a:prstGeom prst="line">
            <a:avLst/>
          </a:prstGeom>
          <a:ln w="38100">
            <a:solidFill>
              <a:schemeClr val="bg1">
                <a:lumMod val="50000"/>
              </a:schemeClr>
            </a:solidFill>
          </a:ln>
        </p:spPr>
        <p:style>
          <a:lnRef idx="3">
            <a:schemeClr val="accent1"/>
          </a:lnRef>
          <a:fillRef idx="0">
            <a:schemeClr val="accent1"/>
          </a:fillRef>
          <a:effectRef idx="2">
            <a:schemeClr val="accent1"/>
          </a:effectRef>
          <a:fontRef idx="minor">
            <a:schemeClr val="tx1"/>
          </a:fontRef>
        </p:style>
      </p:cxnSp>
      <p:sp>
        <p:nvSpPr>
          <p:cNvPr id="16" name="CuadroTexto 15">
            <a:extLst>
              <a:ext uri="{FF2B5EF4-FFF2-40B4-BE49-F238E27FC236}">
                <a16:creationId xmlns:a16="http://schemas.microsoft.com/office/drawing/2014/main" id="{41A26F3F-8796-4754-A4CE-C9286D215026}"/>
              </a:ext>
            </a:extLst>
          </p:cNvPr>
          <p:cNvSpPr txBox="1"/>
          <p:nvPr/>
        </p:nvSpPr>
        <p:spPr>
          <a:xfrm>
            <a:off x="562061" y="2502569"/>
            <a:ext cx="7070380" cy="3231654"/>
          </a:xfrm>
          <a:prstGeom prst="rect">
            <a:avLst/>
          </a:prstGeom>
          <a:noFill/>
        </p:spPr>
        <p:txBody>
          <a:bodyPr wrap="square" rtlCol="0">
            <a:spAutoFit/>
          </a:bodyPr>
          <a:lstStyle/>
          <a:p>
            <a:r>
              <a:rPr lang="es-ES" sz="4000" b="1" i="1" dirty="0" smtClean="0">
                <a:solidFill>
                  <a:schemeClr val="bg1"/>
                </a:solidFill>
                <a:latin typeface="+mj-lt"/>
                <a:ea typeface="Yu Gothic UI Semibold" panose="020B0700000000000000" pitchFamily="34" charset="-128"/>
                <a:cs typeface="Segoe UI" panose="020B0502040204020203" pitchFamily="34" charset="0"/>
              </a:rPr>
              <a:t>Régimen de Zona Fría</a:t>
            </a:r>
            <a:endParaRPr lang="es-ES" sz="4000" b="1" i="1" dirty="0">
              <a:solidFill>
                <a:schemeClr val="bg1"/>
              </a:solidFill>
              <a:latin typeface="+mj-lt"/>
              <a:ea typeface="Yu Gothic UI Semibold" panose="020B0700000000000000" pitchFamily="34" charset="-128"/>
              <a:cs typeface="Segoe UI" panose="020B0502040204020203" pitchFamily="34" charset="0"/>
            </a:endParaRPr>
          </a:p>
          <a:p>
            <a:r>
              <a:rPr lang="es-AR" sz="3200" b="1" i="1" dirty="0" smtClean="0">
                <a:solidFill>
                  <a:schemeClr val="bg1"/>
                </a:solidFill>
                <a:latin typeface="+mj-lt"/>
                <a:ea typeface="Yu Gothic UI Semibold" panose="020B0700000000000000" pitchFamily="34" charset="-128"/>
                <a:cs typeface="Segoe UI" panose="020B0502040204020203" pitchFamily="34" charset="0"/>
              </a:rPr>
              <a:t>Proyecto de Ley para la ampliación del beneficio</a:t>
            </a:r>
            <a:endParaRPr lang="es-AR" sz="3200" b="1" i="1" dirty="0">
              <a:solidFill>
                <a:schemeClr val="bg1"/>
              </a:solidFill>
              <a:latin typeface="+mj-lt"/>
              <a:ea typeface="Yu Gothic UI Semibold" panose="020B0700000000000000" pitchFamily="34" charset="-128"/>
              <a:cs typeface="Segoe UI" panose="020B0502040204020203" pitchFamily="34" charset="0"/>
            </a:endParaRPr>
          </a:p>
          <a:p>
            <a:endParaRPr lang="es-AR" sz="4000" b="1" i="1" dirty="0">
              <a:solidFill>
                <a:schemeClr val="bg1"/>
              </a:solidFill>
              <a:latin typeface="+mj-lt"/>
              <a:ea typeface="Yu Gothic UI Semibold" panose="020B0700000000000000" pitchFamily="34" charset="-128"/>
              <a:cs typeface="Segoe UI" panose="020B0502040204020203" pitchFamily="34" charset="0"/>
            </a:endParaRPr>
          </a:p>
          <a:p>
            <a:endParaRPr lang="es-AR" sz="4000" b="1" i="1" dirty="0">
              <a:solidFill>
                <a:schemeClr val="bg1"/>
              </a:solidFill>
              <a:latin typeface="+mj-lt"/>
              <a:ea typeface="Yu Gothic UI Semibold" panose="020B0700000000000000" pitchFamily="34" charset="-128"/>
              <a:cs typeface="Segoe UI" panose="020B0502040204020203" pitchFamily="34" charset="0"/>
            </a:endParaRPr>
          </a:p>
          <a:p>
            <a:r>
              <a:rPr lang="es-AR" sz="2000" dirty="0" smtClean="0">
                <a:solidFill>
                  <a:schemeClr val="bg1"/>
                </a:solidFill>
                <a:latin typeface="+mj-lt"/>
                <a:ea typeface="Yu Gothic UI Semibold" panose="020B0700000000000000" pitchFamily="34" charset="-128"/>
                <a:cs typeface="Segoe UI" panose="020B0502040204020203" pitchFamily="34" charset="0"/>
              </a:rPr>
              <a:t>17 </a:t>
            </a:r>
            <a:r>
              <a:rPr lang="es-AR" sz="2000" dirty="0">
                <a:solidFill>
                  <a:schemeClr val="bg1"/>
                </a:solidFill>
                <a:latin typeface="+mj-lt"/>
                <a:ea typeface="Yu Gothic UI Semibold" panose="020B0700000000000000" pitchFamily="34" charset="-128"/>
                <a:cs typeface="Segoe UI" panose="020B0502040204020203" pitchFamily="34" charset="0"/>
              </a:rPr>
              <a:t>DE </a:t>
            </a:r>
            <a:r>
              <a:rPr lang="es-AR" sz="2000" dirty="0" smtClean="0">
                <a:solidFill>
                  <a:schemeClr val="bg1"/>
                </a:solidFill>
                <a:latin typeface="+mj-lt"/>
                <a:ea typeface="Yu Gothic UI Semibold" panose="020B0700000000000000" pitchFamily="34" charset="-128"/>
                <a:cs typeface="Segoe UI" panose="020B0502040204020203" pitchFamily="34" charset="0"/>
              </a:rPr>
              <a:t>MARZO DE </a:t>
            </a:r>
            <a:r>
              <a:rPr lang="es-AR" sz="2000" dirty="0">
                <a:solidFill>
                  <a:schemeClr val="bg1"/>
                </a:solidFill>
                <a:latin typeface="+mj-lt"/>
                <a:ea typeface="Yu Gothic UI Semibold" panose="020B0700000000000000" pitchFamily="34" charset="-128"/>
                <a:cs typeface="Segoe UI" panose="020B0502040204020203" pitchFamily="34" charset="0"/>
              </a:rPr>
              <a:t>2021</a:t>
            </a:r>
          </a:p>
        </p:txBody>
      </p:sp>
      <p:pic>
        <p:nvPicPr>
          <p:cNvPr id="17" name="Imagen 16">
            <a:extLst>
              <a:ext uri="{FF2B5EF4-FFF2-40B4-BE49-F238E27FC236}">
                <a16:creationId xmlns:a16="http://schemas.microsoft.com/office/drawing/2014/main" id="{5E015362-3328-400F-9A02-D655395FBD00}"/>
              </a:ext>
            </a:extLst>
          </p:cNvPr>
          <p:cNvPicPr>
            <a:picLocks noChangeAspect="1"/>
          </p:cNvPicPr>
          <p:nvPr/>
        </p:nvPicPr>
        <p:blipFill>
          <a:blip r:embed="rId3"/>
          <a:stretch>
            <a:fillRect/>
          </a:stretch>
        </p:blipFill>
        <p:spPr>
          <a:xfrm>
            <a:off x="562061" y="5863906"/>
            <a:ext cx="2074023" cy="535942"/>
          </a:xfrm>
          <a:prstGeom prst="rect">
            <a:avLst/>
          </a:prstGeom>
        </p:spPr>
      </p:pic>
      <p:sp>
        <p:nvSpPr>
          <p:cNvPr id="2" name="Marcador de número de diapositiva 1">
            <a:extLst>
              <a:ext uri="{FF2B5EF4-FFF2-40B4-BE49-F238E27FC236}">
                <a16:creationId xmlns:a16="http://schemas.microsoft.com/office/drawing/2014/main" id="{087BD0CE-C7ED-479A-A7EB-E2BFB8F94074}"/>
              </a:ext>
            </a:extLst>
          </p:cNvPr>
          <p:cNvSpPr>
            <a:spLocks noGrp="1"/>
          </p:cNvSpPr>
          <p:nvPr>
            <p:ph type="sldNum" sz="quarter" idx="12"/>
          </p:nvPr>
        </p:nvSpPr>
        <p:spPr/>
        <p:txBody>
          <a:bodyPr/>
          <a:lstStyle/>
          <a:p>
            <a:fld id="{990A5BB3-153D-4FCC-AD4D-D2383AB37645}" type="slidenum">
              <a:rPr lang="es-AR" smtClean="0"/>
              <a:t>1</a:t>
            </a:fld>
            <a:endParaRPr lang="es-AR"/>
          </a:p>
        </p:txBody>
      </p:sp>
    </p:spTree>
    <p:extLst>
      <p:ext uri="{BB962C8B-B14F-4D97-AF65-F5344CB8AC3E}">
        <p14:creationId xmlns:p14="http://schemas.microsoft.com/office/powerpoint/2010/main" val="517959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D6268A6D-05BA-4722-BA51-60FDC8FD7B00}"/>
              </a:ext>
            </a:extLst>
          </p:cNvPr>
          <p:cNvSpPr>
            <a:spLocks noGrp="1"/>
          </p:cNvSpPr>
          <p:nvPr>
            <p:ph type="sldNum" sz="quarter" idx="12"/>
          </p:nvPr>
        </p:nvSpPr>
        <p:spPr>
          <a:xfrm>
            <a:off x="9406083" y="6492875"/>
            <a:ext cx="2743200" cy="365125"/>
          </a:xfrm>
        </p:spPr>
        <p:txBody>
          <a:bodyPr/>
          <a:lstStyle/>
          <a:p>
            <a:fld id="{990A5BB3-153D-4FCC-AD4D-D2383AB37645}" type="slidenum">
              <a:rPr lang="es-AR" smtClean="0">
                <a:latin typeface="+mj-lt"/>
              </a:rPr>
              <a:t>10</a:t>
            </a:fld>
            <a:endParaRPr lang="es-AR">
              <a:latin typeface="+mj-lt"/>
            </a:endParaRPr>
          </a:p>
        </p:txBody>
      </p:sp>
      <p:cxnSp>
        <p:nvCxnSpPr>
          <p:cNvPr id="24" name="Conector recto 23">
            <a:extLst>
              <a:ext uri="{FF2B5EF4-FFF2-40B4-BE49-F238E27FC236}">
                <a16:creationId xmlns:a16="http://schemas.microsoft.com/office/drawing/2014/main" id="{EAFEF3CB-50C5-4CD8-8656-644B1AA91FA4}"/>
              </a:ext>
            </a:extLst>
          </p:cNvPr>
          <p:cNvCxnSpPr>
            <a:cxnSpLocks/>
          </p:cNvCxnSpPr>
          <p:nvPr/>
        </p:nvCxnSpPr>
        <p:spPr>
          <a:xfrm>
            <a:off x="0" y="761161"/>
            <a:ext cx="7826929" cy="0"/>
          </a:xfrm>
          <a:prstGeom prst="line">
            <a:avLst/>
          </a:prstGeom>
          <a:ln w="28575">
            <a:solidFill>
              <a:srgbClr val="92D050"/>
            </a:solidFill>
          </a:ln>
        </p:spPr>
        <p:style>
          <a:lnRef idx="3">
            <a:schemeClr val="accent1"/>
          </a:lnRef>
          <a:fillRef idx="0">
            <a:schemeClr val="accent1"/>
          </a:fillRef>
          <a:effectRef idx="2">
            <a:schemeClr val="accent1"/>
          </a:effectRef>
          <a:fontRef idx="minor">
            <a:schemeClr val="tx1"/>
          </a:fontRef>
        </p:style>
      </p:cxnSp>
      <p:cxnSp>
        <p:nvCxnSpPr>
          <p:cNvPr id="22" name="Conector recto 21">
            <a:extLst>
              <a:ext uri="{FF2B5EF4-FFF2-40B4-BE49-F238E27FC236}">
                <a16:creationId xmlns:a16="http://schemas.microsoft.com/office/drawing/2014/main" id="{521B6897-E0B8-4DC4-A1E8-811B96768281}"/>
              </a:ext>
            </a:extLst>
          </p:cNvPr>
          <p:cNvCxnSpPr>
            <a:cxnSpLocks/>
            <a:stCxn id="46" idx="2"/>
          </p:cNvCxnSpPr>
          <p:nvPr/>
        </p:nvCxnSpPr>
        <p:spPr>
          <a:xfrm>
            <a:off x="571295" y="2629130"/>
            <a:ext cx="11270934" cy="33415"/>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EA63972E-2CB6-47B0-B744-4B0B6A4BA596}"/>
              </a:ext>
            </a:extLst>
          </p:cNvPr>
          <p:cNvCxnSpPr>
            <a:cxnSpLocks/>
          </p:cNvCxnSpPr>
          <p:nvPr/>
        </p:nvCxnSpPr>
        <p:spPr>
          <a:xfrm>
            <a:off x="571295" y="4823623"/>
            <a:ext cx="11288424" cy="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a16="http://schemas.microsoft.com/office/drawing/2014/main" id="{6C87AD45-874F-4BC4-AEDA-C6FE9E14B661}"/>
              </a:ext>
            </a:extLst>
          </p:cNvPr>
          <p:cNvCxnSpPr>
            <a:cxnSpLocks/>
          </p:cNvCxnSpPr>
          <p:nvPr/>
        </p:nvCxnSpPr>
        <p:spPr>
          <a:xfrm>
            <a:off x="571295" y="5820360"/>
            <a:ext cx="11288423" cy="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1" name="Título 4">
            <a:extLst>
              <a:ext uri="{FF2B5EF4-FFF2-40B4-BE49-F238E27FC236}">
                <a16:creationId xmlns:a16="http://schemas.microsoft.com/office/drawing/2014/main" id="{97EE6137-D7DC-45DD-AAEB-6CDD3A4EF1DB}"/>
              </a:ext>
            </a:extLst>
          </p:cNvPr>
          <p:cNvSpPr txBox="1">
            <a:spLocks/>
          </p:cNvSpPr>
          <p:nvPr/>
        </p:nvSpPr>
        <p:spPr>
          <a:xfrm>
            <a:off x="182744" y="-76451"/>
            <a:ext cx="10515600" cy="9860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sz="2400" b="1" dirty="0">
                <a:solidFill>
                  <a:srgbClr val="2B5A70"/>
                </a:solidFill>
                <a:cs typeface="Arial" panose="020B0604020202020204" pitchFamily="34" charset="0"/>
              </a:rPr>
              <a:t>ANEXO: IMPACTOS EN FACTURA</a:t>
            </a:r>
          </a:p>
        </p:txBody>
      </p:sp>
      <p:sp>
        <p:nvSpPr>
          <p:cNvPr id="9" name="Rectángulo 8">
            <a:extLst>
              <a:ext uri="{FF2B5EF4-FFF2-40B4-BE49-F238E27FC236}">
                <a16:creationId xmlns:a16="http://schemas.microsoft.com/office/drawing/2014/main" id="{9C631E1C-FE3C-477E-9112-E639190E8A6F}"/>
              </a:ext>
            </a:extLst>
          </p:cNvPr>
          <p:cNvSpPr/>
          <p:nvPr/>
        </p:nvSpPr>
        <p:spPr>
          <a:xfrm>
            <a:off x="276574" y="840402"/>
            <a:ext cx="11612376" cy="646331"/>
          </a:xfrm>
          <a:prstGeom prst="rect">
            <a:avLst/>
          </a:prstGeom>
        </p:spPr>
        <p:txBody>
          <a:bodyPr wrap="square">
            <a:spAutoFit/>
          </a:bodyPr>
          <a:lstStyle/>
          <a:p>
            <a:pPr algn="just"/>
            <a:r>
              <a:rPr lang="es-AR" b="1" dirty="0">
                <a:solidFill>
                  <a:srgbClr val="30B2AF"/>
                </a:solidFill>
                <a:latin typeface="+mj-lt"/>
                <a:cs typeface="Arial" panose="020B0604020202020204" pitchFamily="34" charset="0"/>
              </a:rPr>
              <a:t>IMPACTO DE INCREMENTO DEL SUBSIDIO EN CANTIDAD DE USUARIOS Y USUARIAS, FACTURAS PROMEDIO Y VARIACIONES SEGÚN DISTRIBUIDORAS DE GAS NATURAL</a:t>
            </a:r>
          </a:p>
        </p:txBody>
      </p:sp>
      <p:graphicFrame>
        <p:nvGraphicFramePr>
          <p:cNvPr id="10" name="Tabla 9">
            <a:extLst>
              <a:ext uri="{FF2B5EF4-FFF2-40B4-BE49-F238E27FC236}">
                <a16:creationId xmlns:a16="http://schemas.microsoft.com/office/drawing/2014/main" id="{85054BC9-FD5D-4FF4-A97F-4B85FA0C6F62}"/>
              </a:ext>
            </a:extLst>
          </p:cNvPr>
          <p:cNvGraphicFramePr>
            <a:graphicFrameLocks noGrp="1"/>
          </p:cNvGraphicFramePr>
          <p:nvPr>
            <p:extLst>
              <p:ext uri="{D42A27DB-BD31-4B8C-83A1-F6EECF244321}">
                <p14:modId xmlns:p14="http://schemas.microsoft.com/office/powerpoint/2010/main" val="3806930417"/>
              </p:ext>
            </p:extLst>
          </p:nvPr>
        </p:nvGraphicFramePr>
        <p:xfrm>
          <a:off x="276574" y="1576286"/>
          <a:ext cx="11612371" cy="3808944"/>
        </p:xfrm>
        <a:graphic>
          <a:graphicData uri="http://schemas.openxmlformats.org/drawingml/2006/table">
            <a:tbl>
              <a:tblPr firstRow="1">
                <a:tableStyleId>{93296810-A885-4BE3-A3E7-6D5BEEA58F35}</a:tableStyleId>
              </a:tblPr>
              <a:tblGrid>
                <a:gridCol w="1910035">
                  <a:extLst>
                    <a:ext uri="{9D8B030D-6E8A-4147-A177-3AD203B41FA5}">
                      <a16:colId xmlns:a16="http://schemas.microsoft.com/office/drawing/2014/main" val="2039024878"/>
                    </a:ext>
                  </a:extLst>
                </a:gridCol>
                <a:gridCol w="861391">
                  <a:extLst>
                    <a:ext uri="{9D8B030D-6E8A-4147-A177-3AD203B41FA5}">
                      <a16:colId xmlns:a16="http://schemas.microsoft.com/office/drawing/2014/main" val="3080169748"/>
                    </a:ext>
                  </a:extLst>
                </a:gridCol>
                <a:gridCol w="861391">
                  <a:extLst>
                    <a:ext uri="{9D8B030D-6E8A-4147-A177-3AD203B41FA5}">
                      <a16:colId xmlns:a16="http://schemas.microsoft.com/office/drawing/2014/main" val="1112920603"/>
                    </a:ext>
                  </a:extLst>
                </a:gridCol>
                <a:gridCol w="861391">
                  <a:extLst>
                    <a:ext uri="{9D8B030D-6E8A-4147-A177-3AD203B41FA5}">
                      <a16:colId xmlns:a16="http://schemas.microsoft.com/office/drawing/2014/main" val="561554543"/>
                    </a:ext>
                  </a:extLst>
                </a:gridCol>
                <a:gridCol w="790907">
                  <a:extLst>
                    <a:ext uri="{9D8B030D-6E8A-4147-A177-3AD203B41FA5}">
                      <a16:colId xmlns:a16="http://schemas.microsoft.com/office/drawing/2014/main" val="3583959936"/>
                    </a:ext>
                  </a:extLst>
                </a:gridCol>
                <a:gridCol w="790907">
                  <a:extLst>
                    <a:ext uri="{9D8B030D-6E8A-4147-A177-3AD203B41FA5}">
                      <a16:colId xmlns:a16="http://schemas.microsoft.com/office/drawing/2014/main" val="3612736009"/>
                    </a:ext>
                  </a:extLst>
                </a:gridCol>
                <a:gridCol w="790907">
                  <a:extLst>
                    <a:ext uri="{9D8B030D-6E8A-4147-A177-3AD203B41FA5}">
                      <a16:colId xmlns:a16="http://schemas.microsoft.com/office/drawing/2014/main" val="1992035118"/>
                    </a:ext>
                  </a:extLst>
                </a:gridCol>
                <a:gridCol w="790907">
                  <a:extLst>
                    <a:ext uri="{9D8B030D-6E8A-4147-A177-3AD203B41FA5}">
                      <a16:colId xmlns:a16="http://schemas.microsoft.com/office/drawing/2014/main" val="1117645372"/>
                    </a:ext>
                  </a:extLst>
                </a:gridCol>
                <a:gridCol w="790907">
                  <a:extLst>
                    <a:ext uri="{9D8B030D-6E8A-4147-A177-3AD203B41FA5}">
                      <a16:colId xmlns:a16="http://schemas.microsoft.com/office/drawing/2014/main" val="715358033"/>
                    </a:ext>
                  </a:extLst>
                </a:gridCol>
                <a:gridCol w="790907">
                  <a:extLst>
                    <a:ext uri="{9D8B030D-6E8A-4147-A177-3AD203B41FA5}">
                      <a16:colId xmlns:a16="http://schemas.microsoft.com/office/drawing/2014/main" val="3355738501"/>
                    </a:ext>
                  </a:extLst>
                </a:gridCol>
                <a:gridCol w="790907">
                  <a:extLst>
                    <a:ext uri="{9D8B030D-6E8A-4147-A177-3AD203B41FA5}">
                      <a16:colId xmlns:a16="http://schemas.microsoft.com/office/drawing/2014/main" val="2937340997"/>
                    </a:ext>
                  </a:extLst>
                </a:gridCol>
                <a:gridCol w="790907">
                  <a:extLst>
                    <a:ext uri="{9D8B030D-6E8A-4147-A177-3AD203B41FA5}">
                      <a16:colId xmlns:a16="http://schemas.microsoft.com/office/drawing/2014/main" val="190084081"/>
                    </a:ext>
                  </a:extLst>
                </a:gridCol>
                <a:gridCol w="790907">
                  <a:extLst>
                    <a:ext uri="{9D8B030D-6E8A-4147-A177-3AD203B41FA5}">
                      <a16:colId xmlns:a16="http://schemas.microsoft.com/office/drawing/2014/main" val="509423275"/>
                    </a:ext>
                  </a:extLst>
                </a:gridCol>
              </a:tblGrid>
              <a:tr h="349483">
                <a:tc rowSpan="2">
                  <a:txBody>
                    <a:bodyPr/>
                    <a:lstStyle/>
                    <a:p>
                      <a:pPr algn="ctr" fontAlgn="ctr"/>
                      <a:r>
                        <a:rPr lang="es-AR" sz="1200" u="none" strike="noStrike" dirty="0">
                          <a:effectLst/>
                          <a:latin typeface="+mj-lt"/>
                        </a:rPr>
                        <a:t>Distribuidora</a:t>
                      </a:r>
                      <a:endParaRPr lang="es-AR" sz="1200" b="1" i="0" u="none" strike="noStrike" dirty="0">
                        <a:solidFill>
                          <a:srgbClr val="000000"/>
                        </a:solidFill>
                        <a:effectLst/>
                        <a:latin typeface="+mj-lt"/>
                      </a:endParaRPr>
                    </a:p>
                  </a:txBody>
                  <a:tcPr marL="6350" marR="6350" marT="6350" marB="0" anchor="ctr">
                    <a:solidFill>
                      <a:srgbClr val="A6A6A6"/>
                    </a:solidFill>
                  </a:tcPr>
                </a:tc>
                <a:tc rowSpan="2">
                  <a:txBody>
                    <a:bodyPr/>
                    <a:lstStyle/>
                    <a:p>
                      <a:pPr algn="ctr" fontAlgn="ctr"/>
                      <a:r>
                        <a:rPr lang="es-ES" sz="1200" u="none" strike="noStrike" dirty="0">
                          <a:effectLst/>
                          <a:latin typeface="+mj-lt"/>
                        </a:rPr>
                        <a:t>Usuarios sin subsidio</a:t>
                      </a:r>
                      <a:endParaRPr lang="es-ES" sz="1200" b="1" i="0" u="none" strike="noStrike" dirty="0">
                        <a:solidFill>
                          <a:srgbClr val="000000"/>
                        </a:solidFill>
                        <a:effectLst/>
                        <a:latin typeface="+mj-lt"/>
                      </a:endParaRPr>
                    </a:p>
                  </a:txBody>
                  <a:tcPr marL="6350" marR="6350" marT="6350" marB="0" anchor="ctr">
                    <a:solidFill>
                      <a:srgbClr val="A6A6A6"/>
                    </a:solidFill>
                  </a:tcPr>
                </a:tc>
                <a:tc rowSpan="2">
                  <a:txBody>
                    <a:bodyPr/>
                    <a:lstStyle/>
                    <a:p>
                      <a:pPr algn="ctr" fontAlgn="ctr"/>
                      <a:r>
                        <a:rPr lang="es-AR" sz="1200" u="none" strike="noStrike" dirty="0">
                          <a:effectLst/>
                          <a:latin typeface="+mj-lt"/>
                        </a:rPr>
                        <a:t>Nuevos usuarios Tarifa Diferencial (TD)</a:t>
                      </a:r>
                      <a:endParaRPr lang="es-AR" sz="1200" b="1" i="0" u="none" strike="noStrike" dirty="0">
                        <a:solidFill>
                          <a:srgbClr val="000000"/>
                        </a:solidFill>
                        <a:effectLst/>
                        <a:latin typeface="+mj-lt"/>
                      </a:endParaRPr>
                    </a:p>
                  </a:txBody>
                  <a:tcPr marL="6350" marR="6350" marT="6350" marB="0" anchor="ctr">
                    <a:solidFill>
                      <a:srgbClr val="A6A6A6"/>
                    </a:solidFill>
                  </a:tcPr>
                </a:tc>
                <a:tc rowSpan="2">
                  <a:txBody>
                    <a:bodyPr/>
                    <a:lstStyle/>
                    <a:p>
                      <a:pPr algn="ctr" fontAlgn="ctr"/>
                      <a:r>
                        <a:rPr lang="es-AR" sz="1200" u="none" strike="noStrike" dirty="0">
                          <a:effectLst/>
                          <a:latin typeface="+mj-lt"/>
                        </a:rPr>
                        <a:t>Tarifa Diferencial (TD) + Tarifa Social (TS)</a:t>
                      </a:r>
                    </a:p>
                  </a:txBody>
                  <a:tcPr marL="6350" marR="6350" marT="6350" marB="0" anchor="ctr">
                    <a:solidFill>
                      <a:srgbClr val="A6A6A6"/>
                    </a:solidFill>
                  </a:tcPr>
                </a:tc>
                <a:tc gridSpan="3">
                  <a:txBody>
                    <a:bodyPr/>
                    <a:lstStyle/>
                    <a:p>
                      <a:pPr algn="ctr" fontAlgn="ctr"/>
                      <a:r>
                        <a:rPr lang="es-AR" sz="1200" u="none" strike="noStrike" dirty="0">
                          <a:effectLst/>
                          <a:latin typeface="+mj-lt"/>
                        </a:rPr>
                        <a:t>Factura actual ($/mes)</a:t>
                      </a:r>
                      <a:endParaRPr lang="es-AR" sz="1200" b="1" i="0" u="none" strike="noStrike" dirty="0">
                        <a:solidFill>
                          <a:srgbClr val="000000"/>
                        </a:solidFill>
                        <a:effectLst/>
                        <a:latin typeface="+mj-lt"/>
                      </a:endParaRPr>
                    </a:p>
                  </a:txBody>
                  <a:tcPr marL="6350" marR="6350" marT="6350" marB="0" anchor="ctr">
                    <a:lnR w="19050" cap="flat" cmpd="sng" algn="ctr">
                      <a:solidFill>
                        <a:schemeClr val="accent6">
                          <a:lumMod val="75000"/>
                        </a:schemeClr>
                      </a:solidFill>
                      <a:prstDash val="solid"/>
                      <a:round/>
                      <a:headEnd type="none" w="med" len="med"/>
                      <a:tailEnd type="none" w="med" len="med"/>
                    </a:lnR>
                    <a:solidFill>
                      <a:srgbClr val="A6A6A6"/>
                    </a:solidFill>
                  </a:tcPr>
                </a:tc>
                <a:tc hMerge="1">
                  <a:txBody>
                    <a:bodyPr/>
                    <a:lstStyle/>
                    <a:p>
                      <a:endParaRPr lang="es-AR"/>
                    </a:p>
                  </a:txBody>
                  <a:tcPr/>
                </a:tc>
                <a:tc hMerge="1">
                  <a:txBody>
                    <a:bodyPr/>
                    <a:lstStyle/>
                    <a:p>
                      <a:endParaRPr lang="es-AR"/>
                    </a:p>
                  </a:txBody>
                  <a:tcPr/>
                </a:tc>
                <a:tc gridSpan="3">
                  <a:txBody>
                    <a:bodyPr/>
                    <a:lstStyle/>
                    <a:p>
                      <a:pPr algn="ctr" fontAlgn="ctr"/>
                      <a:r>
                        <a:rPr lang="es-ES" sz="1200" u="none" strike="noStrike" dirty="0">
                          <a:effectLst/>
                          <a:latin typeface="+mj-lt"/>
                        </a:rPr>
                        <a:t>Factura estimada con AMPLIACIÓN</a:t>
                      </a:r>
                      <a:endParaRPr lang="es-ES" sz="1200" b="1" i="0" u="none" strike="noStrike" dirty="0">
                        <a:solidFill>
                          <a:srgbClr val="000000"/>
                        </a:solidFill>
                        <a:effectLst/>
                        <a:latin typeface="+mj-lt"/>
                      </a:endParaRPr>
                    </a:p>
                  </a:txBody>
                  <a:tcPr marL="6350" marR="6350" marT="6350" marB="0"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solidFill>
                      <a:srgbClr val="92D050"/>
                    </a:solidFill>
                  </a:tcPr>
                </a:tc>
                <a:tc hMerge="1">
                  <a:txBody>
                    <a:bodyPr/>
                    <a:lstStyle/>
                    <a:p>
                      <a:endParaRPr lang="es-AR"/>
                    </a:p>
                  </a:txBody>
                  <a:tcPr/>
                </a:tc>
                <a:tc hMerge="1">
                  <a:txBody>
                    <a:bodyPr/>
                    <a:lstStyle/>
                    <a:p>
                      <a:endParaRPr lang="es-AR"/>
                    </a:p>
                  </a:txBody>
                  <a:tcPr/>
                </a:tc>
                <a:tc gridSpan="3">
                  <a:txBody>
                    <a:bodyPr/>
                    <a:lstStyle/>
                    <a:p>
                      <a:pPr algn="ctr" fontAlgn="ctr"/>
                      <a:r>
                        <a:rPr lang="es-AR" sz="1200" u="none" strike="noStrike" dirty="0">
                          <a:effectLst/>
                          <a:latin typeface="+mj-lt"/>
                        </a:rPr>
                        <a:t>Variación de la factura promedio</a:t>
                      </a:r>
                      <a:endParaRPr lang="es-AR" sz="1200" b="1" i="0" u="none" strike="noStrike" dirty="0">
                        <a:solidFill>
                          <a:srgbClr val="000000"/>
                        </a:solidFill>
                        <a:effectLst/>
                        <a:latin typeface="+mj-lt"/>
                      </a:endParaRPr>
                    </a:p>
                  </a:txBody>
                  <a:tcPr marL="6350" marR="6350" marT="6350" marB="0"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solidFill>
                      <a:srgbClr val="92D050"/>
                    </a:solidFill>
                  </a:tcPr>
                </a:tc>
                <a:tc hMerge="1">
                  <a:txBody>
                    <a:bodyPr/>
                    <a:lstStyle/>
                    <a:p>
                      <a:endParaRPr lang="es-AR"/>
                    </a:p>
                  </a:txBody>
                  <a:tcPr/>
                </a:tc>
                <a:tc hMerge="1">
                  <a:txBody>
                    <a:bodyPr/>
                    <a:lstStyle/>
                    <a:p>
                      <a:endParaRPr lang="es-AR"/>
                    </a:p>
                  </a:txBody>
                  <a:tcPr/>
                </a:tc>
                <a:extLst>
                  <a:ext uri="{0D108BD9-81ED-4DB2-BD59-A6C34878D82A}">
                    <a16:rowId xmlns:a16="http://schemas.microsoft.com/office/drawing/2014/main" val="1040553025"/>
                  </a:ext>
                </a:extLst>
              </a:tr>
              <a:tr h="669656">
                <a:tc vMerge="1">
                  <a:txBody>
                    <a:bodyPr/>
                    <a:lstStyle/>
                    <a:p>
                      <a:endParaRPr lang="es-AR"/>
                    </a:p>
                  </a:txBody>
                  <a:tcPr/>
                </a:tc>
                <a:tc vMerge="1">
                  <a:txBody>
                    <a:bodyPr/>
                    <a:lstStyle/>
                    <a:p>
                      <a:endParaRPr lang="es-AR"/>
                    </a:p>
                  </a:txBody>
                  <a:tcPr/>
                </a:tc>
                <a:tc vMerge="1">
                  <a:txBody>
                    <a:bodyPr/>
                    <a:lstStyle/>
                    <a:p>
                      <a:endParaRPr lang="es-AR"/>
                    </a:p>
                  </a:txBody>
                  <a:tcPr/>
                </a:tc>
                <a:tc vMerge="1">
                  <a:txBody>
                    <a:bodyPr/>
                    <a:lstStyle/>
                    <a:p>
                      <a:endParaRPr lang="es-AR"/>
                    </a:p>
                  </a:txBody>
                  <a:tcPr/>
                </a:tc>
                <a:tc>
                  <a:txBody>
                    <a:bodyPr/>
                    <a:lstStyle/>
                    <a:p>
                      <a:pPr algn="ctr" fontAlgn="b"/>
                      <a:r>
                        <a:rPr lang="es-AR" sz="1200" b="1" u="none" strike="noStrike" dirty="0">
                          <a:solidFill>
                            <a:schemeClr val="bg1"/>
                          </a:solidFill>
                          <a:effectLst/>
                          <a:latin typeface="+mj-lt"/>
                        </a:rPr>
                        <a:t>Usuarios sin subsidio</a:t>
                      </a:r>
                    </a:p>
                  </a:txBody>
                  <a:tcPr marL="6165" marR="6165" marT="6165" marB="0" anchor="ctr">
                    <a:solidFill>
                      <a:srgbClr val="3EBCB0"/>
                    </a:solidFill>
                  </a:tcPr>
                </a:tc>
                <a:tc>
                  <a:txBody>
                    <a:bodyPr/>
                    <a:lstStyle/>
                    <a:p>
                      <a:pPr algn="ctr" fontAlgn="b"/>
                      <a:r>
                        <a:rPr lang="es-AR" sz="1200" b="1" i="0" u="none" strike="noStrike" dirty="0">
                          <a:solidFill>
                            <a:schemeClr val="bg1"/>
                          </a:solidFill>
                          <a:effectLst/>
                          <a:latin typeface="+mj-lt"/>
                        </a:rPr>
                        <a:t>Usuarios con</a:t>
                      </a:r>
                    </a:p>
                    <a:p>
                      <a:pPr algn="ctr" fontAlgn="b"/>
                      <a:r>
                        <a:rPr lang="es-AR" sz="1200" b="1" i="0" u="none" strike="noStrike" dirty="0">
                          <a:solidFill>
                            <a:schemeClr val="bg1"/>
                          </a:solidFill>
                          <a:effectLst/>
                          <a:latin typeface="+mj-lt"/>
                        </a:rPr>
                        <a:t>ampliación a TD</a:t>
                      </a:r>
                    </a:p>
                  </a:txBody>
                  <a:tcPr marL="6165" marR="6165" marT="6165" marB="0" anchor="ctr">
                    <a:solidFill>
                      <a:srgbClr val="3EBCB0"/>
                    </a:solidFill>
                  </a:tcPr>
                </a:tc>
                <a:tc>
                  <a:txBody>
                    <a:bodyPr/>
                    <a:lstStyle/>
                    <a:p>
                      <a:pPr algn="ctr" fontAlgn="b"/>
                      <a:r>
                        <a:rPr lang="es-ES" sz="1200" b="1" u="none" strike="noStrike" dirty="0">
                          <a:solidFill>
                            <a:schemeClr val="bg1"/>
                          </a:solidFill>
                          <a:effectLst/>
                          <a:latin typeface="+mj-lt"/>
                        </a:rPr>
                        <a:t>Usuarios TS con ampliación a TD</a:t>
                      </a:r>
                    </a:p>
                  </a:txBody>
                  <a:tcPr marL="6165" marR="6165" marT="6165" marB="0" anchor="ctr">
                    <a:lnR w="19050" cap="flat" cmpd="sng" algn="ctr">
                      <a:solidFill>
                        <a:schemeClr val="accent6">
                          <a:lumMod val="75000"/>
                        </a:schemeClr>
                      </a:solidFill>
                      <a:prstDash val="solid"/>
                      <a:round/>
                      <a:headEnd type="none" w="med" len="med"/>
                      <a:tailEnd type="none" w="med" len="med"/>
                    </a:lnR>
                    <a:solidFill>
                      <a:srgbClr val="3EBCB0"/>
                    </a:solidFill>
                  </a:tcPr>
                </a:tc>
                <a:tc>
                  <a:txBody>
                    <a:bodyPr/>
                    <a:lstStyle/>
                    <a:p>
                      <a:pPr algn="ctr" fontAlgn="ctr"/>
                      <a:r>
                        <a:rPr lang="es-ES" sz="1200" b="1" u="none" strike="noStrike" dirty="0">
                          <a:solidFill>
                            <a:schemeClr val="bg1"/>
                          </a:solidFill>
                          <a:effectLst/>
                          <a:latin typeface="+mj-lt"/>
                        </a:rPr>
                        <a:t>Usuarios sin subsidio</a:t>
                      </a:r>
                    </a:p>
                  </a:txBody>
                  <a:tcPr marL="6350" marR="6350" marT="6350" marB="0" anchor="ctr">
                    <a:lnL w="19050" cap="flat" cmpd="sng" algn="ctr">
                      <a:solidFill>
                        <a:schemeClr val="accent6">
                          <a:lumMod val="75000"/>
                        </a:schemeClr>
                      </a:solidFill>
                      <a:prstDash val="solid"/>
                      <a:round/>
                      <a:headEnd type="none" w="med" len="med"/>
                      <a:tailEnd type="none" w="med" len="med"/>
                    </a:lnL>
                    <a:solidFill>
                      <a:srgbClr val="3EBCB0"/>
                    </a:solidFill>
                  </a:tcPr>
                </a:tc>
                <a:tc>
                  <a:txBody>
                    <a:bodyPr/>
                    <a:lstStyle/>
                    <a:p>
                      <a:pPr algn="ctr" fontAlgn="ctr"/>
                      <a:r>
                        <a:rPr lang="es-AR" sz="1200" b="1" u="none" strike="noStrike" dirty="0">
                          <a:solidFill>
                            <a:schemeClr val="bg1"/>
                          </a:solidFill>
                          <a:effectLst/>
                          <a:latin typeface="+mj-lt"/>
                        </a:rPr>
                        <a:t>Nuevos TD</a:t>
                      </a:r>
                      <a:endParaRPr lang="es-AR" sz="1200" b="1" i="0" u="none" strike="noStrike" dirty="0">
                        <a:solidFill>
                          <a:schemeClr val="bg1"/>
                        </a:solidFill>
                        <a:effectLst/>
                        <a:latin typeface="+mj-lt"/>
                      </a:endParaRPr>
                    </a:p>
                  </a:txBody>
                  <a:tcPr marL="6350" marR="6350" marT="6350" marB="0" anchor="ctr">
                    <a:solidFill>
                      <a:srgbClr val="3EBCB0"/>
                    </a:solidFill>
                  </a:tcPr>
                </a:tc>
                <a:tc>
                  <a:txBody>
                    <a:bodyPr/>
                    <a:lstStyle/>
                    <a:p>
                      <a:pPr algn="ctr" fontAlgn="ctr"/>
                      <a:r>
                        <a:rPr lang="es-AR" sz="1200" b="1" u="none" strike="noStrike" dirty="0">
                          <a:solidFill>
                            <a:schemeClr val="bg1"/>
                          </a:solidFill>
                          <a:effectLst/>
                          <a:latin typeface="+mj-lt"/>
                        </a:rPr>
                        <a:t>Nuevos TD</a:t>
                      </a:r>
                    </a:p>
                    <a:p>
                      <a:pPr algn="ctr" fontAlgn="ctr"/>
                      <a:r>
                        <a:rPr lang="es-AR" sz="1200" b="1" u="none" strike="noStrike" dirty="0">
                          <a:solidFill>
                            <a:schemeClr val="bg1"/>
                          </a:solidFill>
                          <a:effectLst/>
                          <a:latin typeface="+mj-lt"/>
                        </a:rPr>
                        <a:t>+ TS</a:t>
                      </a:r>
                      <a:endParaRPr lang="es-AR" sz="1200" b="1" i="0" u="none" strike="noStrike" dirty="0">
                        <a:solidFill>
                          <a:schemeClr val="bg1"/>
                        </a:solidFill>
                        <a:effectLst/>
                        <a:latin typeface="+mj-lt"/>
                      </a:endParaRPr>
                    </a:p>
                  </a:txBody>
                  <a:tcPr marL="6350" marR="6350" marT="6350" marB="0" anchor="ctr">
                    <a:lnR w="19050" cap="flat" cmpd="sng" algn="ctr">
                      <a:solidFill>
                        <a:schemeClr val="accent6">
                          <a:lumMod val="75000"/>
                        </a:schemeClr>
                      </a:solidFill>
                      <a:prstDash val="solid"/>
                      <a:round/>
                      <a:headEnd type="none" w="med" len="med"/>
                      <a:tailEnd type="none" w="med" len="med"/>
                    </a:lnR>
                    <a:solidFill>
                      <a:srgbClr val="3EBCB0"/>
                    </a:solidFill>
                  </a:tcPr>
                </a:tc>
                <a:tc>
                  <a:txBody>
                    <a:bodyPr/>
                    <a:lstStyle/>
                    <a:p>
                      <a:pPr algn="ctr" fontAlgn="ctr"/>
                      <a:r>
                        <a:rPr lang="es-ES" sz="1200" b="1" u="none" strike="noStrike" dirty="0">
                          <a:solidFill>
                            <a:schemeClr val="bg1"/>
                          </a:solidFill>
                          <a:effectLst/>
                          <a:latin typeface="+mj-lt"/>
                        </a:rPr>
                        <a:t>Usuarios sin subsidio</a:t>
                      </a:r>
                    </a:p>
                  </a:txBody>
                  <a:tcPr marL="6350" marR="6350" marT="6350" marB="0" anchor="ctr">
                    <a:lnL w="19050" cap="flat" cmpd="sng" algn="ctr">
                      <a:solidFill>
                        <a:schemeClr val="accent6">
                          <a:lumMod val="75000"/>
                        </a:schemeClr>
                      </a:solidFill>
                      <a:prstDash val="solid"/>
                      <a:round/>
                      <a:headEnd type="none" w="med" len="med"/>
                      <a:tailEnd type="none" w="med" len="med"/>
                    </a:lnL>
                    <a:solidFill>
                      <a:srgbClr val="3EBCB0"/>
                    </a:solidFill>
                  </a:tcPr>
                </a:tc>
                <a:tc>
                  <a:txBody>
                    <a:bodyPr/>
                    <a:lstStyle/>
                    <a:p>
                      <a:pPr algn="ctr" fontAlgn="ctr"/>
                      <a:r>
                        <a:rPr lang="es-AR" sz="1200" b="1" u="none" strike="noStrike" dirty="0">
                          <a:solidFill>
                            <a:schemeClr val="bg1"/>
                          </a:solidFill>
                          <a:effectLst/>
                          <a:latin typeface="+mj-lt"/>
                        </a:rPr>
                        <a:t>Nuevos TD</a:t>
                      </a:r>
                      <a:endParaRPr lang="es-AR" sz="1200" b="1" i="0" u="none" strike="noStrike" dirty="0">
                        <a:solidFill>
                          <a:schemeClr val="bg1"/>
                        </a:solidFill>
                        <a:effectLst/>
                        <a:latin typeface="+mj-lt"/>
                      </a:endParaRPr>
                    </a:p>
                  </a:txBody>
                  <a:tcPr marL="6350" marR="6350" marT="6350" marB="0" anchor="ctr">
                    <a:solidFill>
                      <a:srgbClr val="3EBCB0"/>
                    </a:solidFill>
                  </a:tcPr>
                </a:tc>
                <a:tc>
                  <a:txBody>
                    <a:bodyPr/>
                    <a:lstStyle/>
                    <a:p>
                      <a:pPr algn="ctr" fontAlgn="ctr"/>
                      <a:r>
                        <a:rPr lang="es-AR" sz="1200" b="1" u="none" strike="noStrike" dirty="0">
                          <a:solidFill>
                            <a:schemeClr val="bg1"/>
                          </a:solidFill>
                          <a:effectLst/>
                          <a:latin typeface="+mj-lt"/>
                        </a:rPr>
                        <a:t>Nuevos TD</a:t>
                      </a:r>
                    </a:p>
                    <a:p>
                      <a:pPr algn="ctr" fontAlgn="ctr"/>
                      <a:r>
                        <a:rPr lang="es-AR" sz="1200" b="1" u="none" strike="noStrike" dirty="0">
                          <a:solidFill>
                            <a:schemeClr val="bg1"/>
                          </a:solidFill>
                          <a:effectLst/>
                          <a:latin typeface="+mj-lt"/>
                        </a:rPr>
                        <a:t>+ TS</a:t>
                      </a:r>
                      <a:endParaRPr lang="es-AR" sz="1200" b="1" i="0" u="none" strike="noStrike" dirty="0">
                        <a:solidFill>
                          <a:schemeClr val="bg1"/>
                        </a:solidFill>
                        <a:effectLst/>
                        <a:latin typeface="+mj-lt"/>
                      </a:endParaRPr>
                    </a:p>
                  </a:txBody>
                  <a:tcPr marL="6350" marR="6350" marT="6350" marB="0" anchor="ctr">
                    <a:lnR w="19050" cap="flat" cmpd="sng" algn="ctr">
                      <a:solidFill>
                        <a:schemeClr val="accent6">
                          <a:lumMod val="75000"/>
                        </a:schemeClr>
                      </a:solidFill>
                      <a:prstDash val="solid"/>
                      <a:round/>
                      <a:headEnd type="none" w="med" len="med"/>
                      <a:tailEnd type="none" w="med" len="med"/>
                    </a:lnR>
                    <a:solidFill>
                      <a:srgbClr val="3EBCB0"/>
                    </a:solidFill>
                  </a:tcPr>
                </a:tc>
                <a:extLst>
                  <a:ext uri="{0D108BD9-81ED-4DB2-BD59-A6C34878D82A}">
                    <a16:rowId xmlns:a16="http://schemas.microsoft.com/office/drawing/2014/main" val="2946590349"/>
                  </a:ext>
                </a:extLst>
              </a:tr>
              <a:tr h="340222">
                <a:tc>
                  <a:txBody>
                    <a:bodyPr/>
                    <a:lstStyle/>
                    <a:p>
                      <a:pPr algn="l" fontAlgn="ctr"/>
                      <a:r>
                        <a:rPr lang="es-AR" sz="1200" u="none" strike="noStrike" dirty="0">
                          <a:effectLst/>
                          <a:latin typeface="+mj-lt"/>
                        </a:rPr>
                        <a:t>NATURGY</a:t>
                      </a:r>
                      <a:endParaRPr lang="es-AR" sz="1200" b="0" i="0" u="none" strike="noStrike" dirty="0">
                        <a:solidFill>
                          <a:srgbClr val="000000"/>
                        </a:solidFill>
                        <a:effectLst/>
                        <a:latin typeface="+mj-lt"/>
                      </a:endParaRPr>
                    </a:p>
                  </a:txBody>
                  <a:tcPr marL="6350" marR="6350" marT="6350" marB="0" anchor="ctr"/>
                </a:tc>
                <a:tc>
                  <a:txBody>
                    <a:bodyPr/>
                    <a:lstStyle/>
                    <a:p>
                      <a:pPr algn="ctr" fontAlgn="ctr"/>
                      <a:r>
                        <a:rPr lang="es-AR" sz="1200" b="0" i="0" u="none" strike="noStrike" dirty="0">
                          <a:solidFill>
                            <a:srgbClr val="000000"/>
                          </a:solidFill>
                          <a:effectLst/>
                          <a:latin typeface="+mj-lt"/>
                        </a:rPr>
                        <a:t>1.580.282</a:t>
                      </a:r>
                    </a:p>
                  </a:txBody>
                  <a:tcPr marL="6350" marR="6350" marT="6350" marB="0" anchor="ctr"/>
                </a:tc>
                <a:tc>
                  <a:txBody>
                    <a:bodyPr/>
                    <a:lstStyle/>
                    <a:p>
                      <a:pPr algn="ctr" fontAlgn="ctr"/>
                      <a:r>
                        <a:rPr lang="es-AR" sz="1200" b="0" i="0" u="none" strike="noStrike" dirty="0">
                          <a:solidFill>
                            <a:srgbClr val="000000"/>
                          </a:solidFill>
                          <a:effectLst/>
                          <a:latin typeface="+mj-lt"/>
                        </a:rPr>
                        <a:t>47.402</a:t>
                      </a:r>
                    </a:p>
                  </a:txBody>
                  <a:tcPr marL="6350" marR="6350" marT="6350" marB="0" anchor="ctr"/>
                </a:tc>
                <a:tc>
                  <a:txBody>
                    <a:bodyPr/>
                    <a:lstStyle/>
                    <a:p>
                      <a:pPr algn="ctr" fontAlgn="ctr"/>
                      <a:r>
                        <a:rPr lang="es-AR" sz="1200" b="0" i="0" u="none" strike="noStrike">
                          <a:solidFill>
                            <a:srgbClr val="000000"/>
                          </a:solidFill>
                          <a:effectLst/>
                          <a:latin typeface="+mj-lt"/>
                        </a:rPr>
                        <a:t>11.662</a:t>
                      </a:r>
                    </a:p>
                  </a:txBody>
                  <a:tcPr marL="6350" marR="6350" marT="6350" marB="0" anchor="ctr"/>
                </a:tc>
                <a:tc>
                  <a:txBody>
                    <a:bodyPr/>
                    <a:lstStyle/>
                    <a:p>
                      <a:pPr algn="ctr" rtl="0" fontAlgn="ctr"/>
                      <a:r>
                        <a:rPr lang="es-AR" sz="1200" b="1" i="0" u="none" strike="noStrike" dirty="0">
                          <a:solidFill>
                            <a:srgbClr val="32363F"/>
                          </a:solidFill>
                          <a:effectLst/>
                          <a:latin typeface="+mj-lt"/>
                        </a:rPr>
                        <a:t>1.427</a:t>
                      </a:r>
                    </a:p>
                  </a:txBody>
                  <a:tcPr marL="6350" marR="6350" marT="6350" marB="0" anchor="ctr"/>
                </a:tc>
                <a:tc>
                  <a:txBody>
                    <a:bodyPr/>
                    <a:lstStyle/>
                    <a:p>
                      <a:pPr algn="ctr" rtl="0" fontAlgn="ctr"/>
                      <a:r>
                        <a:rPr lang="es-AR" sz="1200" b="1" i="0" u="none" strike="noStrike" dirty="0">
                          <a:solidFill>
                            <a:srgbClr val="32363F"/>
                          </a:solidFill>
                          <a:effectLst/>
                          <a:latin typeface="+mj-lt"/>
                        </a:rPr>
                        <a:t>1.846</a:t>
                      </a:r>
                    </a:p>
                  </a:txBody>
                  <a:tcPr marL="6350" marR="6350" marT="6350" marB="0" anchor="ctr"/>
                </a:tc>
                <a:tc>
                  <a:txBody>
                    <a:bodyPr/>
                    <a:lstStyle/>
                    <a:p>
                      <a:pPr algn="ctr" rtl="0" fontAlgn="ctr"/>
                      <a:r>
                        <a:rPr lang="es-AR" sz="1200" b="1" i="0" u="none" strike="noStrike" dirty="0">
                          <a:solidFill>
                            <a:srgbClr val="32363F"/>
                          </a:solidFill>
                          <a:effectLst/>
                          <a:latin typeface="+mj-lt"/>
                        </a:rPr>
                        <a:t>1.721</a:t>
                      </a:r>
                    </a:p>
                  </a:txBody>
                  <a:tcPr marL="6350" marR="6350" marT="6350" marB="0" anchor="ctr">
                    <a:lnR w="19050" cap="flat" cmpd="sng" algn="ctr">
                      <a:solidFill>
                        <a:schemeClr val="accent6">
                          <a:lumMod val="75000"/>
                        </a:schemeClr>
                      </a:solidFill>
                      <a:prstDash val="solid"/>
                      <a:round/>
                      <a:headEnd type="none" w="med" len="med"/>
                      <a:tailEnd type="none" w="med" len="med"/>
                    </a:lnR>
                  </a:tcPr>
                </a:tc>
                <a:tc>
                  <a:txBody>
                    <a:bodyPr/>
                    <a:lstStyle/>
                    <a:p>
                      <a:pPr algn="ctr" rtl="0" fontAlgn="ctr"/>
                      <a:r>
                        <a:rPr lang="es-AR" sz="1200" b="1" i="0" u="none" strike="noStrike">
                          <a:solidFill>
                            <a:srgbClr val="32363F"/>
                          </a:solidFill>
                          <a:effectLst/>
                          <a:latin typeface="+mj-lt"/>
                        </a:rPr>
                        <a:t>1.541</a:t>
                      </a:r>
                    </a:p>
                  </a:txBody>
                  <a:tcPr marL="6350" marR="6350" marT="6350" marB="0" anchor="ctr">
                    <a:lnL w="19050" cap="flat" cmpd="sng" algn="ctr">
                      <a:solidFill>
                        <a:schemeClr val="accent6">
                          <a:lumMod val="75000"/>
                        </a:schemeClr>
                      </a:solidFill>
                      <a:prstDash val="solid"/>
                      <a:round/>
                      <a:headEnd type="none" w="med" len="med"/>
                      <a:tailEnd type="none" w="med" len="med"/>
                    </a:lnL>
                  </a:tcPr>
                </a:tc>
                <a:tc>
                  <a:txBody>
                    <a:bodyPr/>
                    <a:lstStyle/>
                    <a:p>
                      <a:pPr algn="ctr" rtl="0" fontAlgn="ctr"/>
                      <a:r>
                        <a:rPr lang="es-AR" sz="1200" b="1" i="0" u="none" strike="noStrike" dirty="0">
                          <a:solidFill>
                            <a:srgbClr val="32363F"/>
                          </a:solidFill>
                          <a:effectLst/>
                          <a:latin typeface="+mj-lt"/>
                        </a:rPr>
                        <a:t>1.409</a:t>
                      </a:r>
                    </a:p>
                  </a:txBody>
                  <a:tcPr marL="6350" marR="6350" marT="6350" marB="0" anchor="ctr"/>
                </a:tc>
                <a:tc>
                  <a:txBody>
                    <a:bodyPr/>
                    <a:lstStyle/>
                    <a:p>
                      <a:pPr algn="ctr" rtl="0" fontAlgn="ctr"/>
                      <a:r>
                        <a:rPr lang="es-AR" sz="1200" b="1" i="0" u="none" strike="noStrike">
                          <a:solidFill>
                            <a:srgbClr val="32363F"/>
                          </a:solidFill>
                          <a:effectLst/>
                          <a:latin typeface="+mj-lt"/>
                        </a:rPr>
                        <a:t>948</a:t>
                      </a:r>
                    </a:p>
                  </a:txBody>
                  <a:tcPr marL="6350" marR="6350" marT="6350" marB="0" anchor="ctr">
                    <a:lnR w="19050" cap="flat" cmpd="sng" algn="ctr">
                      <a:solidFill>
                        <a:schemeClr val="accent6">
                          <a:lumMod val="75000"/>
                        </a:schemeClr>
                      </a:solidFill>
                      <a:prstDash val="solid"/>
                      <a:round/>
                      <a:headEnd type="none" w="med" len="med"/>
                      <a:tailEnd type="none" w="med" len="med"/>
                    </a:lnR>
                  </a:tcPr>
                </a:tc>
                <a:tc>
                  <a:txBody>
                    <a:bodyPr/>
                    <a:lstStyle/>
                    <a:p>
                      <a:pPr algn="ctr" fontAlgn="b"/>
                      <a:r>
                        <a:rPr lang="es-AR" sz="1200" u="none" strike="noStrike" dirty="0">
                          <a:effectLst/>
                          <a:latin typeface="+mj-lt"/>
                        </a:rPr>
                        <a:t>8,0%</a:t>
                      </a:r>
                      <a:endParaRPr lang="es-AR" sz="1200" b="0" i="0" u="none" strike="noStrike" dirty="0">
                        <a:solidFill>
                          <a:srgbClr val="000000"/>
                        </a:solidFill>
                        <a:effectLst/>
                        <a:latin typeface="+mj-lt"/>
                      </a:endParaRPr>
                    </a:p>
                  </a:txBody>
                  <a:tcPr marL="6350" marR="6350" marT="6350" marB="0" anchor="ctr">
                    <a:lnL w="19050" cap="flat" cmpd="sng" algn="ctr">
                      <a:solidFill>
                        <a:schemeClr val="accent6">
                          <a:lumMod val="75000"/>
                        </a:schemeClr>
                      </a:solidFill>
                      <a:prstDash val="solid"/>
                      <a:round/>
                      <a:headEnd type="none" w="med" len="med"/>
                      <a:tailEnd type="none" w="med" len="med"/>
                    </a:lnL>
                  </a:tcPr>
                </a:tc>
                <a:tc>
                  <a:txBody>
                    <a:bodyPr/>
                    <a:lstStyle/>
                    <a:p>
                      <a:pPr algn="ctr" fontAlgn="b"/>
                      <a:r>
                        <a:rPr lang="es-AR" sz="1200" u="none" strike="noStrike">
                          <a:effectLst/>
                          <a:latin typeface="+mj-lt"/>
                        </a:rPr>
                        <a:t>-23,7%</a:t>
                      </a:r>
                      <a:endParaRPr lang="es-AR" sz="1200" b="0" i="0" u="none" strike="noStrike">
                        <a:solidFill>
                          <a:srgbClr val="000000"/>
                        </a:solidFill>
                        <a:effectLst/>
                        <a:latin typeface="+mj-lt"/>
                      </a:endParaRPr>
                    </a:p>
                  </a:txBody>
                  <a:tcPr marL="6350" marR="6350" marT="6350" marB="0" anchor="ctr"/>
                </a:tc>
                <a:tc>
                  <a:txBody>
                    <a:bodyPr/>
                    <a:lstStyle/>
                    <a:p>
                      <a:pPr algn="ctr" fontAlgn="b"/>
                      <a:r>
                        <a:rPr lang="es-AR" sz="1200" u="none" strike="noStrike">
                          <a:effectLst/>
                          <a:latin typeface="+mj-lt"/>
                        </a:rPr>
                        <a:t>-44,9%</a:t>
                      </a:r>
                      <a:endParaRPr lang="es-AR" sz="1200" b="0" i="0" u="none" strike="noStrike">
                        <a:solidFill>
                          <a:srgbClr val="000000"/>
                        </a:solidFill>
                        <a:effectLst/>
                        <a:latin typeface="+mj-lt"/>
                      </a:endParaRPr>
                    </a:p>
                  </a:txBody>
                  <a:tcPr marL="6350" marR="6350" marT="6350" marB="0" anchor="ctr">
                    <a:lnR w="19050" cap="flat" cmpd="sng" algn="ctr">
                      <a:solidFill>
                        <a:schemeClr val="accent6">
                          <a:lumMod val="75000"/>
                        </a:schemeClr>
                      </a:solidFill>
                      <a:prstDash val="solid"/>
                      <a:round/>
                      <a:headEnd type="none" w="med" len="med"/>
                      <a:tailEnd type="none" w="med" len="med"/>
                    </a:lnR>
                  </a:tcPr>
                </a:tc>
                <a:extLst>
                  <a:ext uri="{0D108BD9-81ED-4DB2-BD59-A6C34878D82A}">
                    <a16:rowId xmlns:a16="http://schemas.microsoft.com/office/drawing/2014/main" val="463720777"/>
                  </a:ext>
                </a:extLst>
              </a:tr>
              <a:tr h="340222">
                <a:tc>
                  <a:txBody>
                    <a:bodyPr/>
                    <a:lstStyle/>
                    <a:p>
                      <a:pPr algn="l" fontAlgn="ctr"/>
                      <a:r>
                        <a:rPr lang="es-AR" sz="1200" u="none" strike="noStrike" dirty="0">
                          <a:effectLst/>
                          <a:latin typeface="+mj-lt"/>
                        </a:rPr>
                        <a:t>CENTRO</a:t>
                      </a:r>
                      <a:endParaRPr lang="es-AR" sz="1200" b="0" i="0" u="none" strike="noStrike" dirty="0">
                        <a:solidFill>
                          <a:srgbClr val="000000"/>
                        </a:solidFill>
                        <a:effectLst/>
                        <a:latin typeface="+mj-lt"/>
                      </a:endParaRPr>
                    </a:p>
                  </a:txBody>
                  <a:tcPr marL="6350" marR="6350" marT="6350" marB="0" anchor="ctr"/>
                </a:tc>
                <a:tc>
                  <a:txBody>
                    <a:bodyPr/>
                    <a:lstStyle/>
                    <a:p>
                      <a:pPr algn="ctr" fontAlgn="ctr"/>
                      <a:r>
                        <a:rPr lang="es-AR" sz="1200" b="0" i="0" u="none" strike="noStrike" dirty="0">
                          <a:solidFill>
                            <a:srgbClr val="000000"/>
                          </a:solidFill>
                          <a:effectLst/>
                          <a:latin typeface="+mj-lt"/>
                        </a:rPr>
                        <a:t>703.850</a:t>
                      </a:r>
                    </a:p>
                  </a:txBody>
                  <a:tcPr marL="6350" marR="6350" marT="6350" marB="0" anchor="ctr"/>
                </a:tc>
                <a:tc>
                  <a:txBody>
                    <a:bodyPr/>
                    <a:lstStyle/>
                    <a:p>
                      <a:pPr algn="ctr" fontAlgn="ctr"/>
                      <a:r>
                        <a:rPr lang="es-AR" sz="1200" b="0" i="0" u="none" strike="noStrike" dirty="0">
                          <a:solidFill>
                            <a:srgbClr val="000000"/>
                          </a:solidFill>
                          <a:effectLst/>
                          <a:latin typeface="+mj-lt"/>
                        </a:rPr>
                        <a:t>583.682</a:t>
                      </a:r>
                    </a:p>
                  </a:txBody>
                  <a:tcPr marL="6350" marR="6350" marT="6350" marB="0" anchor="ctr"/>
                </a:tc>
                <a:tc>
                  <a:txBody>
                    <a:bodyPr/>
                    <a:lstStyle/>
                    <a:p>
                      <a:pPr algn="ctr" fontAlgn="ctr"/>
                      <a:r>
                        <a:rPr lang="es-AR" sz="1200" b="0" i="0" u="none" strike="noStrike" dirty="0">
                          <a:solidFill>
                            <a:srgbClr val="000000"/>
                          </a:solidFill>
                          <a:effectLst/>
                          <a:latin typeface="+mj-lt"/>
                        </a:rPr>
                        <a:t>60.531</a:t>
                      </a:r>
                    </a:p>
                  </a:txBody>
                  <a:tcPr marL="6350" marR="6350" marT="6350" marB="0" anchor="ctr"/>
                </a:tc>
                <a:tc>
                  <a:txBody>
                    <a:bodyPr/>
                    <a:lstStyle/>
                    <a:p>
                      <a:pPr algn="ctr" rtl="0" fontAlgn="ctr"/>
                      <a:r>
                        <a:rPr lang="es-AR" sz="1200" b="1" i="0" u="none" strike="noStrike" dirty="0">
                          <a:solidFill>
                            <a:srgbClr val="32363F"/>
                          </a:solidFill>
                          <a:effectLst/>
                          <a:latin typeface="+mj-lt"/>
                        </a:rPr>
                        <a:t>1.224</a:t>
                      </a:r>
                    </a:p>
                  </a:txBody>
                  <a:tcPr marL="6350" marR="6350" marT="6350" marB="0" anchor="ctr"/>
                </a:tc>
                <a:tc>
                  <a:txBody>
                    <a:bodyPr/>
                    <a:lstStyle/>
                    <a:p>
                      <a:pPr algn="ctr" rtl="0" fontAlgn="ctr"/>
                      <a:r>
                        <a:rPr lang="es-AR" sz="1200" b="1" i="0" u="none" strike="noStrike" dirty="0">
                          <a:solidFill>
                            <a:srgbClr val="32363F"/>
                          </a:solidFill>
                          <a:effectLst/>
                          <a:latin typeface="+mj-lt"/>
                        </a:rPr>
                        <a:t>1.257</a:t>
                      </a:r>
                    </a:p>
                  </a:txBody>
                  <a:tcPr marL="6350" marR="6350" marT="6350" marB="0" anchor="ctr"/>
                </a:tc>
                <a:tc>
                  <a:txBody>
                    <a:bodyPr/>
                    <a:lstStyle/>
                    <a:p>
                      <a:pPr algn="ctr" rtl="0" fontAlgn="ctr"/>
                      <a:r>
                        <a:rPr lang="es-AR" sz="1200" b="1" i="0" u="none" strike="noStrike" dirty="0">
                          <a:solidFill>
                            <a:srgbClr val="32363F"/>
                          </a:solidFill>
                          <a:effectLst/>
                          <a:latin typeface="+mj-lt"/>
                        </a:rPr>
                        <a:t>1.302</a:t>
                      </a:r>
                    </a:p>
                  </a:txBody>
                  <a:tcPr marL="6350" marR="6350" marT="6350" marB="0" anchor="ctr">
                    <a:lnR w="19050" cap="flat" cmpd="sng" algn="ctr">
                      <a:solidFill>
                        <a:schemeClr val="accent6">
                          <a:lumMod val="75000"/>
                        </a:schemeClr>
                      </a:solidFill>
                      <a:prstDash val="solid"/>
                      <a:round/>
                      <a:headEnd type="none" w="med" len="med"/>
                      <a:tailEnd type="none" w="med" len="med"/>
                    </a:lnR>
                  </a:tcPr>
                </a:tc>
                <a:tc>
                  <a:txBody>
                    <a:bodyPr/>
                    <a:lstStyle/>
                    <a:p>
                      <a:pPr algn="ctr" rtl="0" fontAlgn="ctr"/>
                      <a:r>
                        <a:rPr lang="es-AR" sz="1200" b="1" i="0" u="none" strike="noStrike">
                          <a:solidFill>
                            <a:srgbClr val="32363F"/>
                          </a:solidFill>
                          <a:effectLst/>
                          <a:latin typeface="+mj-lt"/>
                        </a:rPr>
                        <a:t>1.330</a:t>
                      </a:r>
                    </a:p>
                  </a:txBody>
                  <a:tcPr marL="6350" marR="6350" marT="6350" marB="0" anchor="ctr">
                    <a:lnL w="19050" cap="flat" cmpd="sng" algn="ctr">
                      <a:solidFill>
                        <a:schemeClr val="accent6">
                          <a:lumMod val="75000"/>
                        </a:schemeClr>
                      </a:solidFill>
                      <a:prstDash val="solid"/>
                      <a:round/>
                      <a:headEnd type="none" w="med" len="med"/>
                      <a:tailEnd type="none" w="med" len="med"/>
                    </a:lnL>
                  </a:tcPr>
                </a:tc>
                <a:tc>
                  <a:txBody>
                    <a:bodyPr/>
                    <a:lstStyle/>
                    <a:p>
                      <a:pPr algn="ctr" rtl="0" fontAlgn="ctr"/>
                      <a:r>
                        <a:rPr lang="es-AR" sz="1200" b="1" i="0" u="none" strike="noStrike" dirty="0">
                          <a:solidFill>
                            <a:srgbClr val="32363F"/>
                          </a:solidFill>
                          <a:effectLst/>
                          <a:latin typeface="+mj-lt"/>
                        </a:rPr>
                        <a:t>964</a:t>
                      </a:r>
                    </a:p>
                  </a:txBody>
                  <a:tcPr marL="6350" marR="6350" marT="6350" marB="0" anchor="ctr"/>
                </a:tc>
                <a:tc>
                  <a:txBody>
                    <a:bodyPr/>
                    <a:lstStyle/>
                    <a:p>
                      <a:pPr algn="ctr" rtl="0" fontAlgn="ctr"/>
                      <a:r>
                        <a:rPr lang="es-AR" sz="1200" b="1" i="0" u="none" strike="noStrike">
                          <a:solidFill>
                            <a:srgbClr val="32363F"/>
                          </a:solidFill>
                          <a:effectLst/>
                          <a:latin typeface="+mj-lt"/>
                        </a:rPr>
                        <a:t>720</a:t>
                      </a:r>
                    </a:p>
                  </a:txBody>
                  <a:tcPr marL="6350" marR="6350" marT="6350" marB="0" anchor="ctr">
                    <a:lnR w="19050" cap="flat" cmpd="sng" algn="ctr">
                      <a:solidFill>
                        <a:schemeClr val="accent6">
                          <a:lumMod val="75000"/>
                        </a:schemeClr>
                      </a:solidFill>
                      <a:prstDash val="solid"/>
                      <a:round/>
                      <a:headEnd type="none" w="med" len="med"/>
                      <a:tailEnd type="none" w="med" len="med"/>
                    </a:lnR>
                  </a:tcPr>
                </a:tc>
                <a:tc>
                  <a:txBody>
                    <a:bodyPr/>
                    <a:lstStyle/>
                    <a:p>
                      <a:pPr algn="ctr" fontAlgn="b"/>
                      <a:r>
                        <a:rPr lang="es-AR" sz="1200" u="none" strike="noStrike" dirty="0">
                          <a:effectLst/>
                          <a:latin typeface="+mj-lt"/>
                        </a:rPr>
                        <a:t>8,6%</a:t>
                      </a:r>
                      <a:endParaRPr lang="es-AR" sz="1200" b="0" i="0" u="none" strike="noStrike" dirty="0">
                        <a:solidFill>
                          <a:srgbClr val="000000"/>
                        </a:solidFill>
                        <a:effectLst/>
                        <a:latin typeface="+mj-lt"/>
                      </a:endParaRPr>
                    </a:p>
                  </a:txBody>
                  <a:tcPr marL="6350" marR="6350" marT="6350" marB="0" anchor="ctr">
                    <a:lnL w="19050" cap="flat" cmpd="sng" algn="ctr">
                      <a:solidFill>
                        <a:schemeClr val="accent6">
                          <a:lumMod val="75000"/>
                        </a:schemeClr>
                      </a:solidFill>
                      <a:prstDash val="solid"/>
                      <a:round/>
                      <a:headEnd type="none" w="med" len="med"/>
                      <a:tailEnd type="none" w="med" len="med"/>
                    </a:lnL>
                  </a:tcPr>
                </a:tc>
                <a:tc>
                  <a:txBody>
                    <a:bodyPr/>
                    <a:lstStyle/>
                    <a:p>
                      <a:pPr algn="ctr" fontAlgn="b"/>
                      <a:r>
                        <a:rPr lang="es-AR" sz="1200" u="none" strike="noStrike">
                          <a:effectLst/>
                          <a:latin typeface="+mj-lt"/>
                        </a:rPr>
                        <a:t>-23,3%</a:t>
                      </a:r>
                      <a:endParaRPr lang="es-AR" sz="1200" b="0" i="0" u="none" strike="noStrike">
                        <a:solidFill>
                          <a:srgbClr val="000000"/>
                        </a:solidFill>
                        <a:effectLst/>
                        <a:latin typeface="+mj-lt"/>
                      </a:endParaRPr>
                    </a:p>
                  </a:txBody>
                  <a:tcPr marL="6350" marR="6350" marT="6350" marB="0" anchor="ctr"/>
                </a:tc>
                <a:tc>
                  <a:txBody>
                    <a:bodyPr/>
                    <a:lstStyle/>
                    <a:p>
                      <a:pPr algn="ctr" fontAlgn="b"/>
                      <a:r>
                        <a:rPr lang="es-AR" sz="1200" u="none" strike="noStrike">
                          <a:effectLst/>
                          <a:latin typeface="+mj-lt"/>
                        </a:rPr>
                        <a:t>-44,7%</a:t>
                      </a:r>
                      <a:endParaRPr lang="es-AR" sz="1200" b="0" i="0" u="none" strike="noStrike">
                        <a:solidFill>
                          <a:srgbClr val="000000"/>
                        </a:solidFill>
                        <a:effectLst/>
                        <a:latin typeface="+mj-lt"/>
                      </a:endParaRPr>
                    </a:p>
                  </a:txBody>
                  <a:tcPr marL="6350" marR="6350" marT="6350" marB="0" anchor="ctr">
                    <a:lnR w="19050" cap="flat" cmpd="sng" algn="ctr">
                      <a:solidFill>
                        <a:schemeClr val="accent6">
                          <a:lumMod val="75000"/>
                        </a:schemeClr>
                      </a:solidFill>
                      <a:prstDash val="solid"/>
                      <a:round/>
                      <a:headEnd type="none" w="med" len="med"/>
                      <a:tailEnd type="none" w="med" len="med"/>
                    </a:lnR>
                  </a:tcPr>
                </a:tc>
                <a:extLst>
                  <a:ext uri="{0D108BD9-81ED-4DB2-BD59-A6C34878D82A}">
                    <a16:rowId xmlns:a16="http://schemas.microsoft.com/office/drawing/2014/main" val="3302820606"/>
                  </a:ext>
                </a:extLst>
              </a:tr>
              <a:tr h="340222">
                <a:tc>
                  <a:txBody>
                    <a:bodyPr/>
                    <a:lstStyle/>
                    <a:p>
                      <a:pPr algn="l" fontAlgn="ctr"/>
                      <a:r>
                        <a:rPr lang="es-AR" sz="1200" u="none" strike="noStrike" dirty="0">
                          <a:effectLst/>
                          <a:latin typeface="+mj-lt"/>
                        </a:rPr>
                        <a:t>CUYANA</a:t>
                      </a:r>
                      <a:endParaRPr lang="es-AR" sz="1200" b="0" i="0" u="none" strike="noStrike" dirty="0">
                        <a:solidFill>
                          <a:srgbClr val="000000"/>
                        </a:solidFill>
                        <a:effectLst/>
                        <a:latin typeface="+mj-lt"/>
                      </a:endParaRPr>
                    </a:p>
                  </a:txBody>
                  <a:tcPr marL="6350" marR="6350" marT="6350" marB="0" anchor="ctr"/>
                </a:tc>
                <a:tc>
                  <a:txBody>
                    <a:bodyPr/>
                    <a:lstStyle/>
                    <a:p>
                      <a:pPr algn="ctr" fontAlgn="ctr"/>
                      <a:r>
                        <a:rPr lang="es-AR" sz="1200" b="0" i="0" u="none" strike="noStrike">
                          <a:solidFill>
                            <a:srgbClr val="000000"/>
                          </a:solidFill>
                          <a:effectLst/>
                          <a:latin typeface="+mj-lt"/>
                        </a:rPr>
                        <a:t>512.619</a:t>
                      </a:r>
                    </a:p>
                  </a:txBody>
                  <a:tcPr marL="6350" marR="6350" marT="6350" marB="0" anchor="ctr"/>
                </a:tc>
                <a:tc>
                  <a:txBody>
                    <a:bodyPr/>
                    <a:lstStyle/>
                    <a:p>
                      <a:pPr algn="ctr" fontAlgn="ctr"/>
                      <a:r>
                        <a:rPr lang="es-AR" sz="1200" b="0" i="0" u="none" strike="noStrike" dirty="0">
                          <a:solidFill>
                            <a:srgbClr val="000000"/>
                          </a:solidFill>
                          <a:effectLst/>
                          <a:latin typeface="+mj-lt"/>
                        </a:rPr>
                        <a:t>505.232</a:t>
                      </a:r>
                    </a:p>
                  </a:txBody>
                  <a:tcPr marL="6350" marR="6350" marT="6350" marB="0" anchor="ctr"/>
                </a:tc>
                <a:tc>
                  <a:txBody>
                    <a:bodyPr/>
                    <a:lstStyle/>
                    <a:p>
                      <a:pPr algn="ctr" fontAlgn="ctr"/>
                      <a:r>
                        <a:rPr lang="es-AR" sz="1200" b="0" i="0" u="none" strike="noStrike" dirty="0">
                          <a:solidFill>
                            <a:srgbClr val="000000"/>
                          </a:solidFill>
                          <a:effectLst/>
                          <a:latin typeface="+mj-lt"/>
                        </a:rPr>
                        <a:t>70.573</a:t>
                      </a:r>
                    </a:p>
                  </a:txBody>
                  <a:tcPr marL="6350" marR="6350" marT="6350" marB="0" anchor="ctr"/>
                </a:tc>
                <a:tc>
                  <a:txBody>
                    <a:bodyPr/>
                    <a:lstStyle/>
                    <a:p>
                      <a:pPr algn="ctr" rtl="0" fontAlgn="ctr"/>
                      <a:r>
                        <a:rPr lang="es-AR" sz="1200" b="1" i="0" u="none" strike="noStrike" dirty="0">
                          <a:solidFill>
                            <a:srgbClr val="32363F"/>
                          </a:solidFill>
                          <a:effectLst/>
                          <a:latin typeface="+mj-lt"/>
                        </a:rPr>
                        <a:t>1.466</a:t>
                      </a:r>
                    </a:p>
                  </a:txBody>
                  <a:tcPr marL="6350" marR="6350" marT="6350" marB="0" anchor="ctr"/>
                </a:tc>
                <a:tc>
                  <a:txBody>
                    <a:bodyPr/>
                    <a:lstStyle/>
                    <a:p>
                      <a:pPr algn="ctr" rtl="0" fontAlgn="ctr"/>
                      <a:r>
                        <a:rPr lang="es-AR" sz="1200" b="1" i="0" u="none" strike="noStrike" dirty="0">
                          <a:solidFill>
                            <a:srgbClr val="32363F"/>
                          </a:solidFill>
                          <a:effectLst/>
                          <a:latin typeface="+mj-lt"/>
                        </a:rPr>
                        <a:t>1.554</a:t>
                      </a:r>
                    </a:p>
                  </a:txBody>
                  <a:tcPr marL="6350" marR="6350" marT="6350" marB="0" anchor="ctr"/>
                </a:tc>
                <a:tc>
                  <a:txBody>
                    <a:bodyPr/>
                    <a:lstStyle/>
                    <a:p>
                      <a:pPr algn="ctr" rtl="0" fontAlgn="ctr"/>
                      <a:r>
                        <a:rPr lang="es-AR" sz="1200" b="1" i="0" u="none" strike="noStrike" dirty="0">
                          <a:solidFill>
                            <a:srgbClr val="32363F"/>
                          </a:solidFill>
                          <a:effectLst/>
                          <a:latin typeface="+mj-lt"/>
                        </a:rPr>
                        <a:t>1.538</a:t>
                      </a:r>
                    </a:p>
                  </a:txBody>
                  <a:tcPr marL="6350" marR="6350" marT="6350" marB="0" anchor="ctr">
                    <a:lnR w="19050" cap="flat" cmpd="sng" algn="ctr">
                      <a:solidFill>
                        <a:schemeClr val="accent6">
                          <a:lumMod val="75000"/>
                        </a:schemeClr>
                      </a:solidFill>
                      <a:prstDash val="solid"/>
                      <a:round/>
                      <a:headEnd type="none" w="med" len="med"/>
                      <a:tailEnd type="none" w="med" len="med"/>
                    </a:lnR>
                  </a:tcPr>
                </a:tc>
                <a:tc>
                  <a:txBody>
                    <a:bodyPr/>
                    <a:lstStyle/>
                    <a:p>
                      <a:pPr algn="ctr" rtl="0" fontAlgn="ctr"/>
                      <a:r>
                        <a:rPr lang="es-AR" sz="1200" b="1" i="0" u="none" strike="noStrike" dirty="0">
                          <a:solidFill>
                            <a:srgbClr val="32363F"/>
                          </a:solidFill>
                          <a:effectLst/>
                          <a:latin typeface="+mj-lt"/>
                        </a:rPr>
                        <a:t>1.592</a:t>
                      </a:r>
                    </a:p>
                  </a:txBody>
                  <a:tcPr marL="6350" marR="6350" marT="6350" marB="0" anchor="ctr">
                    <a:lnL w="19050" cap="flat" cmpd="sng" algn="ctr">
                      <a:solidFill>
                        <a:schemeClr val="accent6">
                          <a:lumMod val="75000"/>
                        </a:schemeClr>
                      </a:solidFill>
                      <a:prstDash val="solid"/>
                      <a:round/>
                      <a:headEnd type="none" w="med" len="med"/>
                      <a:tailEnd type="none" w="med" len="med"/>
                    </a:lnL>
                  </a:tcPr>
                </a:tc>
                <a:tc>
                  <a:txBody>
                    <a:bodyPr/>
                    <a:lstStyle/>
                    <a:p>
                      <a:pPr algn="ctr" rtl="0" fontAlgn="ctr"/>
                      <a:r>
                        <a:rPr lang="es-AR" sz="1200" b="1" i="0" u="none" strike="noStrike" dirty="0">
                          <a:solidFill>
                            <a:srgbClr val="32363F"/>
                          </a:solidFill>
                          <a:effectLst/>
                          <a:latin typeface="+mj-lt"/>
                        </a:rPr>
                        <a:t>1.192</a:t>
                      </a:r>
                    </a:p>
                  </a:txBody>
                  <a:tcPr marL="6350" marR="6350" marT="6350" marB="0" anchor="ctr"/>
                </a:tc>
                <a:tc>
                  <a:txBody>
                    <a:bodyPr/>
                    <a:lstStyle/>
                    <a:p>
                      <a:pPr algn="ctr" rtl="0" fontAlgn="ctr"/>
                      <a:r>
                        <a:rPr lang="es-AR" sz="1200" b="1" i="0" u="none" strike="noStrike" dirty="0">
                          <a:solidFill>
                            <a:srgbClr val="32363F"/>
                          </a:solidFill>
                          <a:effectLst/>
                          <a:latin typeface="+mj-lt"/>
                        </a:rPr>
                        <a:t>852</a:t>
                      </a:r>
                    </a:p>
                  </a:txBody>
                  <a:tcPr marL="6350" marR="6350" marT="6350" marB="0" anchor="ctr">
                    <a:lnR w="19050" cap="flat" cmpd="sng" algn="ctr">
                      <a:solidFill>
                        <a:schemeClr val="accent6">
                          <a:lumMod val="75000"/>
                        </a:schemeClr>
                      </a:solidFill>
                      <a:prstDash val="solid"/>
                      <a:round/>
                      <a:headEnd type="none" w="med" len="med"/>
                      <a:tailEnd type="none" w="med" len="med"/>
                    </a:lnR>
                  </a:tcPr>
                </a:tc>
                <a:tc>
                  <a:txBody>
                    <a:bodyPr/>
                    <a:lstStyle/>
                    <a:p>
                      <a:pPr algn="ctr" fontAlgn="b"/>
                      <a:r>
                        <a:rPr lang="es-AR" sz="1200" u="none" strike="noStrike" dirty="0">
                          <a:effectLst/>
                          <a:latin typeface="+mj-lt"/>
                        </a:rPr>
                        <a:t>8,6%</a:t>
                      </a:r>
                      <a:endParaRPr lang="es-AR" sz="1200" b="0" i="0" u="none" strike="noStrike" dirty="0">
                        <a:solidFill>
                          <a:srgbClr val="000000"/>
                        </a:solidFill>
                        <a:effectLst/>
                        <a:latin typeface="+mj-lt"/>
                      </a:endParaRPr>
                    </a:p>
                  </a:txBody>
                  <a:tcPr marL="6350" marR="6350" marT="6350" marB="0" anchor="ctr">
                    <a:lnL w="19050" cap="flat" cmpd="sng" algn="ctr">
                      <a:solidFill>
                        <a:schemeClr val="accent6">
                          <a:lumMod val="75000"/>
                        </a:schemeClr>
                      </a:solidFill>
                      <a:prstDash val="solid"/>
                      <a:round/>
                      <a:headEnd type="none" w="med" len="med"/>
                      <a:tailEnd type="none" w="med" len="med"/>
                    </a:lnL>
                  </a:tcPr>
                </a:tc>
                <a:tc>
                  <a:txBody>
                    <a:bodyPr/>
                    <a:lstStyle/>
                    <a:p>
                      <a:pPr algn="ctr" fontAlgn="b"/>
                      <a:r>
                        <a:rPr lang="es-AR" sz="1200" u="none" strike="noStrike">
                          <a:effectLst/>
                          <a:latin typeface="+mj-lt"/>
                        </a:rPr>
                        <a:t>-23,3%</a:t>
                      </a:r>
                      <a:endParaRPr lang="es-AR" sz="1200" b="0" i="0" u="none" strike="noStrike">
                        <a:solidFill>
                          <a:srgbClr val="000000"/>
                        </a:solidFill>
                        <a:effectLst/>
                        <a:latin typeface="+mj-lt"/>
                      </a:endParaRPr>
                    </a:p>
                  </a:txBody>
                  <a:tcPr marL="6350" marR="6350" marT="6350" marB="0" anchor="ctr"/>
                </a:tc>
                <a:tc>
                  <a:txBody>
                    <a:bodyPr/>
                    <a:lstStyle/>
                    <a:p>
                      <a:pPr algn="ctr" fontAlgn="b"/>
                      <a:r>
                        <a:rPr lang="es-AR" sz="1200" u="none" strike="noStrike">
                          <a:effectLst/>
                          <a:latin typeface="+mj-lt"/>
                        </a:rPr>
                        <a:t>-44,6%</a:t>
                      </a:r>
                      <a:endParaRPr lang="es-AR" sz="1200" b="0" i="0" u="none" strike="noStrike">
                        <a:solidFill>
                          <a:srgbClr val="000000"/>
                        </a:solidFill>
                        <a:effectLst/>
                        <a:latin typeface="+mj-lt"/>
                      </a:endParaRPr>
                    </a:p>
                  </a:txBody>
                  <a:tcPr marL="6350" marR="6350" marT="6350" marB="0" anchor="ctr">
                    <a:lnR w="19050" cap="flat" cmpd="sng" algn="ctr">
                      <a:solidFill>
                        <a:schemeClr val="accent6">
                          <a:lumMod val="75000"/>
                        </a:schemeClr>
                      </a:solidFill>
                      <a:prstDash val="solid"/>
                      <a:round/>
                      <a:headEnd type="none" w="med" len="med"/>
                      <a:tailEnd type="none" w="med" len="med"/>
                    </a:lnR>
                  </a:tcPr>
                </a:tc>
                <a:extLst>
                  <a:ext uri="{0D108BD9-81ED-4DB2-BD59-A6C34878D82A}">
                    <a16:rowId xmlns:a16="http://schemas.microsoft.com/office/drawing/2014/main" val="1286629480"/>
                  </a:ext>
                </a:extLst>
              </a:tr>
              <a:tr h="340222">
                <a:tc>
                  <a:txBody>
                    <a:bodyPr/>
                    <a:lstStyle/>
                    <a:p>
                      <a:pPr algn="l" fontAlgn="ctr"/>
                      <a:r>
                        <a:rPr lang="es-AR" sz="1200" u="none" strike="noStrike" dirty="0">
                          <a:effectLst/>
                          <a:latin typeface="+mj-lt"/>
                        </a:rPr>
                        <a:t>GASNOR - Salta</a:t>
                      </a:r>
                      <a:endParaRPr lang="es-AR" sz="1200" b="0" i="0" u="none" strike="noStrike" dirty="0">
                        <a:solidFill>
                          <a:srgbClr val="000000"/>
                        </a:solidFill>
                        <a:effectLst/>
                        <a:latin typeface="+mj-lt"/>
                      </a:endParaRPr>
                    </a:p>
                  </a:txBody>
                  <a:tcPr marL="6350" marR="6350" marT="6350" marB="0" anchor="ctr"/>
                </a:tc>
                <a:tc>
                  <a:txBody>
                    <a:bodyPr/>
                    <a:lstStyle/>
                    <a:p>
                      <a:pPr algn="ctr" fontAlgn="ctr"/>
                      <a:r>
                        <a:rPr lang="es-AR" sz="1200" b="0" i="0" u="none" strike="noStrike" dirty="0">
                          <a:solidFill>
                            <a:srgbClr val="000000"/>
                          </a:solidFill>
                          <a:effectLst/>
                          <a:latin typeface="+mj-lt"/>
                        </a:rPr>
                        <a:t>173.071</a:t>
                      </a:r>
                    </a:p>
                  </a:txBody>
                  <a:tcPr marL="6350" marR="6350" marT="6350" marB="0" anchor="ctr"/>
                </a:tc>
                <a:tc>
                  <a:txBody>
                    <a:bodyPr/>
                    <a:lstStyle/>
                    <a:p>
                      <a:pPr algn="ctr" fontAlgn="ctr"/>
                      <a:r>
                        <a:rPr lang="es-AR" sz="1200" b="0" i="0" u="none" strike="noStrike" dirty="0">
                          <a:solidFill>
                            <a:srgbClr val="000000"/>
                          </a:solidFill>
                          <a:effectLst/>
                          <a:latin typeface="+mj-lt"/>
                        </a:rPr>
                        <a:t>93.253</a:t>
                      </a:r>
                    </a:p>
                  </a:txBody>
                  <a:tcPr marL="6350" marR="6350" marT="6350" marB="0" anchor="ctr"/>
                </a:tc>
                <a:tc>
                  <a:txBody>
                    <a:bodyPr/>
                    <a:lstStyle/>
                    <a:p>
                      <a:pPr algn="ctr" fontAlgn="ctr"/>
                      <a:r>
                        <a:rPr lang="es-AR" sz="1200" b="0" i="0" u="none" strike="noStrike" dirty="0">
                          <a:solidFill>
                            <a:srgbClr val="000000"/>
                          </a:solidFill>
                          <a:effectLst/>
                          <a:latin typeface="+mj-lt"/>
                        </a:rPr>
                        <a:t>29.803</a:t>
                      </a:r>
                    </a:p>
                  </a:txBody>
                  <a:tcPr marL="6350" marR="6350" marT="6350" marB="0" anchor="ctr"/>
                </a:tc>
                <a:tc>
                  <a:txBody>
                    <a:bodyPr/>
                    <a:lstStyle/>
                    <a:p>
                      <a:pPr algn="ctr" rtl="0" fontAlgn="ctr"/>
                      <a:r>
                        <a:rPr lang="es-AR" sz="1200" b="1" i="0" u="none" strike="noStrike" dirty="0">
                          <a:solidFill>
                            <a:srgbClr val="32363F"/>
                          </a:solidFill>
                          <a:effectLst/>
                          <a:latin typeface="+mj-lt"/>
                        </a:rPr>
                        <a:t>866</a:t>
                      </a:r>
                    </a:p>
                  </a:txBody>
                  <a:tcPr marL="6350" marR="6350" marT="6350" marB="0" anchor="ctr"/>
                </a:tc>
                <a:tc>
                  <a:txBody>
                    <a:bodyPr/>
                    <a:lstStyle/>
                    <a:p>
                      <a:pPr algn="ctr" rtl="0" fontAlgn="ctr"/>
                      <a:r>
                        <a:rPr lang="es-AR" sz="1200" b="1" i="0" u="none" strike="noStrike" dirty="0">
                          <a:solidFill>
                            <a:srgbClr val="32363F"/>
                          </a:solidFill>
                          <a:effectLst/>
                          <a:latin typeface="+mj-lt"/>
                        </a:rPr>
                        <a:t>917</a:t>
                      </a:r>
                    </a:p>
                  </a:txBody>
                  <a:tcPr marL="6350" marR="6350" marT="6350" marB="0" anchor="ctr"/>
                </a:tc>
                <a:tc>
                  <a:txBody>
                    <a:bodyPr/>
                    <a:lstStyle/>
                    <a:p>
                      <a:pPr algn="ctr" rtl="0" fontAlgn="ctr"/>
                      <a:r>
                        <a:rPr lang="es-AR" sz="1200" b="1" i="0" u="none" strike="noStrike" dirty="0">
                          <a:solidFill>
                            <a:srgbClr val="32363F"/>
                          </a:solidFill>
                          <a:effectLst/>
                          <a:latin typeface="+mj-lt"/>
                        </a:rPr>
                        <a:t>894</a:t>
                      </a:r>
                    </a:p>
                  </a:txBody>
                  <a:tcPr marL="6350" marR="6350" marT="6350" marB="0" anchor="ctr">
                    <a:lnR w="19050" cap="flat" cmpd="sng" algn="ctr">
                      <a:solidFill>
                        <a:schemeClr val="accent6">
                          <a:lumMod val="75000"/>
                        </a:schemeClr>
                      </a:solidFill>
                      <a:prstDash val="solid"/>
                      <a:round/>
                      <a:headEnd type="none" w="med" len="med"/>
                      <a:tailEnd type="none" w="med" len="med"/>
                    </a:lnR>
                  </a:tcPr>
                </a:tc>
                <a:tc>
                  <a:txBody>
                    <a:bodyPr/>
                    <a:lstStyle/>
                    <a:p>
                      <a:pPr algn="ctr" rtl="0" fontAlgn="ctr"/>
                      <a:r>
                        <a:rPr lang="es-AR" sz="1200" b="1" i="0" u="none" strike="noStrike" dirty="0">
                          <a:solidFill>
                            <a:srgbClr val="32363F"/>
                          </a:solidFill>
                          <a:effectLst/>
                          <a:latin typeface="+mj-lt"/>
                        </a:rPr>
                        <a:t>953</a:t>
                      </a:r>
                    </a:p>
                  </a:txBody>
                  <a:tcPr marL="6350" marR="6350" marT="6350" marB="0" anchor="ctr">
                    <a:lnL w="19050" cap="flat" cmpd="sng" algn="ctr">
                      <a:solidFill>
                        <a:schemeClr val="accent6">
                          <a:lumMod val="75000"/>
                        </a:schemeClr>
                      </a:solidFill>
                      <a:prstDash val="solid"/>
                      <a:round/>
                      <a:headEnd type="none" w="med" len="med"/>
                      <a:tailEnd type="none" w="med" len="med"/>
                    </a:lnL>
                  </a:tcPr>
                </a:tc>
                <a:tc>
                  <a:txBody>
                    <a:bodyPr/>
                    <a:lstStyle/>
                    <a:p>
                      <a:pPr algn="ctr" rtl="0" fontAlgn="ctr"/>
                      <a:r>
                        <a:rPr lang="es-AR" sz="1200" b="1" i="0" u="none" strike="noStrike" dirty="0">
                          <a:solidFill>
                            <a:srgbClr val="32363F"/>
                          </a:solidFill>
                          <a:effectLst/>
                          <a:latin typeface="+mj-lt"/>
                        </a:rPr>
                        <a:t>713</a:t>
                      </a:r>
                    </a:p>
                  </a:txBody>
                  <a:tcPr marL="6350" marR="6350" marT="6350" marB="0" anchor="ctr"/>
                </a:tc>
                <a:tc>
                  <a:txBody>
                    <a:bodyPr/>
                    <a:lstStyle/>
                    <a:p>
                      <a:pPr algn="ctr" rtl="0" fontAlgn="ctr"/>
                      <a:r>
                        <a:rPr lang="es-AR" sz="1200" b="1" i="0" u="none" strike="noStrike" dirty="0">
                          <a:solidFill>
                            <a:srgbClr val="32363F"/>
                          </a:solidFill>
                          <a:effectLst/>
                          <a:latin typeface="+mj-lt"/>
                        </a:rPr>
                        <a:t>501</a:t>
                      </a:r>
                    </a:p>
                  </a:txBody>
                  <a:tcPr marL="6350" marR="6350" marT="6350" marB="0" anchor="ctr">
                    <a:lnR w="19050" cap="flat" cmpd="sng" algn="ctr">
                      <a:solidFill>
                        <a:schemeClr val="accent6">
                          <a:lumMod val="75000"/>
                        </a:schemeClr>
                      </a:solidFill>
                      <a:prstDash val="solid"/>
                      <a:round/>
                      <a:headEnd type="none" w="med" len="med"/>
                      <a:tailEnd type="none" w="med" len="med"/>
                    </a:lnR>
                  </a:tcPr>
                </a:tc>
                <a:tc>
                  <a:txBody>
                    <a:bodyPr/>
                    <a:lstStyle/>
                    <a:p>
                      <a:pPr algn="ctr" fontAlgn="b"/>
                      <a:r>
                        <a:rPr lang="es-AR" sz="1200" u="none" strike="noStrike" dirty="0">
                          <a:effectLst/>
                          <a:latin typeface="+mj-lt"/>
                        </a:rPr>
                        <a:t>10,0%</a:t>
                      </a:r>
                      <a:endParaRPr lang="es-AR" sz="1200" b="0" i="0" u="none" strike="noStrike" dirty="0">
                        <a:solidFill>
                          <a:srgbClr val="000000"/>
                        </a:solidFill>
                        <a:effectLst/>
                        <a:latin typeface="+mj-lt"/>
                      </a:endParaRPr>
                    </a:p>
                  </a:txBody>
                  <a:tcPr marL="6350" marR="6350" marT="6350" marB="0" anchor="ctr">
                    <a:lnL w="19050" cap="flat" cmpd="sng" algn="ctr">
                      <a:solidFill>
                        <a:schemeClr val="accent6">
                          <a:lumMod val="75000"/>
                        </a:schemeClr>
                      </a:solidFill>
                      <a:prstDash val="solid"/>
                      <a:round/>
                      <a:headEnd type="none" w="med" len="med"/>
                      <a:tailEnd type="none" w="med" len="med"/>
                    </a:lnL>
                  </a:tcPr>
                </a:tc>
                <a:tc>
                  <a:txBody>
                    <a:bodyPr/>
                    <a:lstStyle/>
                    <a:p>
                      <a:pPr algn="ctr" fontAlgn="b"/>
                      <a:r>
                        <a:rPr lang="es-AR" sz="1200" u="none" strike="noStrike" dirty="0">
                          <a:effectLst/>
                          <a:latin typeface="+mj-lt"/>
                        </a:rPr>
                        <a:t>-22,3%</a:t>
                      </a:r>
                      <a:endParaRPr lang="es-AR" sz="1200" b="0" i="0" u="none" strike="noStrike" dirty="0">
                        <a:solidFill>
                          <a:srgbClr val="000000"/>
                        </a:solidFill>
                        <a:effectLst/>
                        <a:latin typeface="+mj-lt"/>
                      </a:endParaRPr>
                    </a:p>
                  </a:txBody>
                  <a:tcPr marL="6350" marR="6350" marT="6350" marB="0" anchor="ctr"/>
                </a:tc>
                <a:tc>
                  <a:txBody>
                    <a:bodyPr/>
                    <a:lstStyle/>
                    <a:p>
                      <a:pPr algn="ctr" fontAlgn="b"/>
                      <a:r>
                        <a:rPr lang="es-AR" sz="1200" u="none" strike="noStrike" dirty="0">
                          <a:effectLst/>
                          <a:latin typeface="+mj-lt"/>
                        </a:rPr>
                        <a:t>-43,9%</a:t>
                      </a:r>
                      <a:endParaRPr lang="es-AR" sz="1200" b="0" i="0" u="none" strike="noStrike" dirty="0">
                        <a:solidFill>
                          <a:srgbClr val="000000"/>
                        </a:solidFill>
                        <a:effectLst/>
                        <a:latin typeface="+mj-lt"/>
                      </a:endParaRPr>
                    </a:p>
                  </a:txBody>
                  <a:tcPr marL="6350" marR="6350" marT="6350" marB="0" anchor="ctr">
                    <a:lnR w="19050" cap="flat" cmpd="sng" algn="ctr">
                      <a:solidFill>
                        <a:schemeClr val="accent6">
                          <a:lumMod val="75000"/>
                        </a:schemeClr>
                      </a:solidFill>
                      <a:prstDash val="solid"/>
                      <a:round/>
                      <a:headEnd type="none" w="med" len="med"/>
                      <a:tailEnd type="none" w="med" len="med"/>
                    </a:lnR>
                  </a:tcPr>
                </a:tc>
                <a:extLst>
                  <a:ext uri="{0D108BD9-81ED-4DB2-BD59-A6C34878D82A}">
                    <a16:rowId xmlns:a16="http://schemas.microsoft.com/office/drawing/2014/main" val="431755620"/>
                  </a:ext>
                </a:extLst>
              </a:tr>
              <a:tr h="340222">
                <a:tc>
                  <a:txBody>
                    <a:bodyPr/>
                    <a:lstStyle/>
                    <a:p>
                      <a:pPr algn="l" fontAlgn="ctr"/>
                      <a:r>
                        <a:rPr lang="es-AR" sz="1200" u="none" strike="noStrike" dirty="0">
                          <a:effectLst/>
                          <a:latin typeface="+mj-lt"/>
                        </a:rPr>
                        <a:t>LITORAL</a:t>
                      </a:r>
                      <a:endParaRPr lang="es-AR" sz="1200" b="0" i="0" u="none" strike="noStrike" dirty="0">
                        <a:solidFill>
                          <a:srgbClr val="000000"/>
                        </a:solidFill>
                        <a:effectLst/>
                        <a:latin typeface="+mj-lt"/>
                      </a:endParaRPr>
                    </a:p>
                  </a:txBody>
                  <a:tcPr marL="6350" marR="6350" marT="6350" marB="0" anchor="ctr"/>
                </a:tc>
                <a:tc>
                  <a:txBody>
                    <a:bodyPr/>
                    <a:lstStyle/>
                    <a:p>
                      <a:pPr algn="ctr" fontAlgn="ctr"/>
                      <a:r>
                        <a:rPr lang="es-AR" sz="1200" b="0" i="0" u="none" strike="noStrike" dirty="0">
                          <a:solidFill>
                            <a:srgbClr val="000000"/>
                          </a:solidFill>
                          <a:effectLst/>
                          <a:latin typeface="+mj-lt"/>
                        </a:rPr>
                        <a:t>700.881</a:t>
                      </a:r>
                    </a:p>
                  </a:txBody>
                  <a:tcPr marL="6350" marR="6350" marT="6350" marB="0" anchor="ctr"/>
                </a:tc>
                <a:tc>
                  <a:txBody>
                    <a:bodyPr/>
                    <a:lstStyle/>
                    <a:p>
                      <a:pPr algn="ctr" fontAlgn="ctr"/>
                      <a:r>
                        <a:rPr lang="es-AR" sz="1200" b="0" i="0" u="none" strike="noStrike" dirty="0">
                          <a:solidFill>
                            <a:srgbClr val="000000"/>
                          </a:solidFill>
                          <a:effectLst/>
                          <a:latin typeface="+mj-lt"/>
                        </a:rPr>
                        <a:t>530.591</a:t>
                      </a:r>
                    </a:p>
                  </a:txBody>
                  <a:tcPr marL="6350" marR="6350" marT="6350" marB="0" anchor="ctr"/>
                </a:tc>
                <a:tc>
                  <a:txBody>
                    <a:bodyPr/>
                    <a:lstStyle/>
                    <a:p>
                      <a:pPr algn="ctr" fontAlgn="ctr"/>
                      <a:r>
                        <a:rPr lang="es-AR" sz="1200" b="0" i="0" u="none" strike="noStrike">
                          <a:solidFill>
                            <a:srgbClr val="000000"/>
                          </a:solidFill>
                          <a:effectLst/>
                          <a:latin typeface="+mj-lt"/>
                        </a:rPr>
                        <a:t>80.328</a:t>
                      </a:r>
                    </a:p>
                  </a:txBody>
                  <a:tcPr marL="6350" marR="6350" marT="6350" marB="0" anchor="ctr"/>
                </a:tc>
                <a:tc>
                  <a:txBody>
                    <a:bodyPr/>
                    <a:lstStyle/>
                    <a:p>
                      <a:pPr algn="ctr" rtl="0" fontAlgn="ctr"/>
                      <a:r>
                        <a:rPr lang="es-AR" sz="1200" b="1" i="0" u="none" strike="noStrike" dirty="0">
                          <a:solidFill>
                            <a:srgbClr val="32363F"/>
                          </a:solidFill>
                          <a:effectLst/>
                          <a:latin typeface="+mj-lt"/>
                        </a:rPr>
                        <a:t>1.247</a:t>
                      </a:r>
                    </a:p>
                  </a:txBody>
                  <a:tcPr marL="6350" marR="6350" marT="6350" marB="0" anchor="ctr"/>
                </a:tc>
                <a:tc>
                  <a:txBody>
                    <a:bodyPr/>
                    <a:lstStyle/>
                    <a:p>
                      <a:pPr algn="ctr" rtl="0" fontAlgn="ctr"/>
                      <a:r>
                        <a:rPr lang="es-AR" sz="1200" b="1" i="0" u="none" strike="noStrike" dirty="0">
                          <a:solidFill>
                            <a:srgbClr val="32363F"/>
                          </a:solidFill>
                          <a:effectLst/>
                          <a:latin typeface="+mj-lt"/>
                        </a:rPr>
                        <a:t>1.307</a:t>
                      </a:r>
                    </a:p>
                  </a:txBody>
                  <a:tcPr marL="6350" marR="6350" marT="6350" marB="0" anchor="ctr"/>
                </a:tc>
                <a:tc>
                  <a:txBody>
                    <a:bodyPr/>
                    <a:lstStyle/>
                    <a:p>
                      <a:pPr algn="ctr" rtl="0" fontAlgn="ctr"/>
                      <a:r>
                        <a:rPr lang="es-AR" sz="1200" b="1" i="0" u="none" strike="noStrike" dirty="0">
                          <a:solidFill>
                            <a:srgbClr val="32363F"/>
                          </a:solidFill>
                          <a:effectLst/>
                          <a:latin typeface="+mj-lt"/>
                        </a:rPr>
                        <a:t>1.382</a:t>
                      </a:r>
                    </a:p>
                  </a:txBody>
                  <a:tcPr marL="6350" marR="6350" marT="6350" marB="0" anchor="ctr">
                    <a:lnR w="19050" cap="flat" cmpd="sng" algn="ctr">
                      <a:solidFill>
                        <a:schemeClr val="accent6">
                          <a:lumMod val="75000"/>
                        </a:schemeClr>
                      </a:solidFill>
                      <a:prstDash val="solid"/>
                      <a:round/>
                      <a:headEnd type="none" w="med" len="med"/>
                      <a:tailEnd type="none" w="med" len="med"/>
                    </a:lnR>
                  </a:tcPr>
                </a:tc>
                <a:tc>
                  <a:txBody>
                    <a:bodyPr/>
                    <a:lstStyle/>
                    <a:p>
                      <a:pPr algn="ctr" rtl="0" fontAlgn="ctr"/>
                      <a:r>
                        <a:rPr lang="es-AR" sz="1200" b="1" i="0" u="none" strike="noStrike" dirty="0">
                          <a:solidFill>
                            <a:srgbClr val="32363F"/>
                          </a:solidFill>
                          <a:effectLst/>
                          <a:latin typeface="+mj-lt"/>
                        </a:rPr>
                        <a:t>1.335</a:t>
                      </a:r>
                    </a:p>
                  </a:txBody>
                  <a:tcPr marL="6350" marR="6350" marT="6350" marB="0" anchor="ctr">
                    <a:lnL w="19050" cap="flat" cmpd="sng" algn="ctr">
                      <a:solidFill>
                        <a:schemeClr val="accent6">
                          <a:lumMod val="75000"/>
                        </a:schemeClr>
                      </a:solidFill>
                      <a:prstDash val="solid"/>
                      <a:round/>
                      <a:headEnd type="none" w="med" len="med"/>
                      <a:tailEnd type="none" w="med" len="med"/>
                    </a:lnL>
                  </a:tcPr>
                </a:tc>
                <a:tc>
                  <a:txBody>
                    <a:bodyPr/>
                    <a:lstStyle/>
                    <a:p>
                      <a:pPr algn="ctr" rtl="0" fontAlgn="ctr"/>
                      <a:r>
                        <a:rPr lang="es-AR" sz="1200" b="1" i="0" u="none" strike="noStrike" dirty="0">
                          <a:solidFill>
                            <a:srgbClr val="32363F"/>
                          </a:solidFill>
                          <a:effectLst/>
                          <a:latin typeface="+mj-lt"/>
                        </a:rPr>
                        <a:t>989</a:t>
                      </a:r>
                    </a:p>
                  </a:txBody>
                  <a:tcPr marL="6350" marR="6350" marT="6350" marB="0" anchor="ctr"/>
                </a:tc>
                <a:tc>
                  <a:txBody>
                    <a:bodyPr/>
                    <a:lstStyle/>
                    <a:p>
                      <a:pPr algn="ctr" rtl="0" fontAlgn="ctr"/>
                      <a:r>
                        <a:rPr lang="es-AR" sz="1200" b="1" i="0" u="none" strike="noStrike" dirty="0">
                          <a:solidFill>
                            <a:srgbClr val="32363F"/>
                          </a:solidFill>
                          <a:effectLst/>
                          <a:latin typeface="+mj-lt"/>
                        </a:rPr>
                        <a:t>754</a:t>
                      </a:r>
                    </a:p>
                  </a:txBody>
                  <a:tcPr marL="6350" marR="6350" marT="6350" marB="0" anchor="ctr">
                    <a:lnR w="19050" cap="flat" cmpd="sng" algn="ctr">
                      <a:solidFill>
                        <a:schemeClr val="accent6">
                          <a:lumMod val="75000"/>
                        </a:schemeClr>
                      </a:solidFill>
                      <a:prstDash val="solid"/>
                      <a:round/>
                      <a:headEnd type="none" w="med" len="med"/>
                      <a:tailEnd type="none" w="med" len="med"/>
                    </a:lnR>
                  </a:tcPr>
                </a:tc>
                <a:tc>
                  <a:txBody>
                    <a:bodyPr/>
                    <a:lstStyle/>
                    <a:p>
                      <a:pPr algn="ctr" fontAlgn="b"/>
                      <a:r>
                        <a:rPr lang="es-AR" sz="1200" u="none" strike="noStrike" dirty="0">
                          <a:effectLst/>
                          <a:latin typeface="+mj-lt"/>
                        </a:rPr>
                        <a:t>7,1%</a:t>
                      </a:r>
                      <a:endParaRPr lang="es-AR" sz="1200" b="0" i="0" u="none" strike="noStrike" dirty="0">
                        <a:solidFill>
                          <a:srgbClr val="000000"/>
                        </a:solidFill>
                        <a:effectLst/>
                        <a:latin typeface="+mj-lt"/>
                      </a:endParaRPr>
                    </a:p>
                  </a:txBody>
                  <a:tcPr marL="6350" marR="6350" marT="6350" marB="0" anchor="ctr">
                    <a:lnL w="19050" cap="flat" cmpd="sng" algn="ctr">
                      <a:solidFill>
                        <a:schemeClr val="accent6">
                          <a:lumMod val="75000"/>
                        </a:schemeClr>
                      </a:solidFill>
                      <a:prstDash val="solid"/>
                      <a:round/>
                      <a:headEnd type="none" w="med" len="med"/>
                      <a:tailEnd type="none" w="med" len="med"/>
                    </a:lnL>
                  </a:tcPr>
                </a:tc>
                <a:tc>
                  <a:txBody>
                    <a:bodyPr/>
                    <a:lstStyle/>
                    <a:p>
                      <a:pPr algn="ctr" fontAlgn="b"/>
                      <a:r>
                        <a:rPr lang="es-AR" sz="1200" u="none" strike="noStrike">
                          <a:effectLst/>
                          <a:latin typeface="+mj-lt"/>
                        </a:rPr>
                        <a:t>-24,4%</a:t>
                      </a:r>
                      <a:endParaRPr lang="es-AR" sz="1200" b="0" i="0" u="none" strike="noStrike">
                        <a:solidFill>
                          <a:srgbClr val="000000"/>
                        </a:solidFill>
                        <a:effectLst/>
                        <a:latin typeface="+mj-lt"/>
                      </a:endParaRPr>
                    </a:p>
                  </a:txBody>
                  <a:tcPr marL="6350" marR="6350" marT="6350" marB="0" anchor="ctr"/>
                </a:tc>
                <a:tc>
                  <a:txBody>
                    <a:bodyPr/>
                    <a:lstStyle/>
                    <a:p>
                      <a:pPr algn="ctr" fontAlgn="b"/>
                      <a:r>
                        <a:rPr lang="es-AR" sz="1200" u="none" strike="noStrike">
                          <a:effectLst/>
                          <a:latin typeface="+mj-lt"/>
                        </a:rPr>
                        <a:t>-45,4%</a:t>
                      </a:r>
                      <a:endParaRPr lang="es-AR" sz="1200" b="0" i="0" u="none" strike="noStrike">
                        <a:solidFill>
                          <a:srgbClr val="000000"/>
                        </a:solidFill>
                        <a:effectLst/>
                        <a:latin typeface="+mj-lt"/>
                      </a:endParaRPr>
                    </a:p>
                  </a:txBody>
                  <a:tcPr marL="6350" marR="6350" marT="6350" marB="0" anchor="ctr">
                    <a:lnR w="19050" cap="flat" cmpd="sng" algn="ctr">
                      <a:solidFill>
                        <a:schemeClr val="accent6">
                          <a:lumMod val="75000"/>
                        </a:schemeClr>
                      </a:solidFill>
                      <a:prstDash val="solid"/>
                      <a:round/>
                      <a:headEnd type="none" w="med" len="med"/>
                      <a:tailEnd type="none" w="med" len="med"/>
                    </a:lnR>
                  </a:tcPr>
                </a:tc>
                <a:extLst>
                  <a:ext uri="{0D108BD9-81ED-4DB2-BD59-A6C34878D82A}">
                    <a16:rowId xmlns:a16="http://schemas.microsoft.com/office/drawing/2014/main" val="2359504484"/>
                  </a:ext>
                </a:extLst>
              </a:tr>
              <a:tr h="340222">
                <a:tc>
                  <a:txBody>
                    <a:bodyPr/>
                    <a:lstStyle/>
                    <a:p>
                      <a:pPr algn="l" fontAlgn="ctr"/>
                      <a:r>
                        <a:rPr lang="es-AR" sz="1200" u="none" strike="noStrike" dirty="0">
                          <a:effectLst/>
                          <a:latin typeface="+mj-lt"/>
                        </a:rPr>
                        <a:t>PAMPEANA - 25 partidos BA</a:t>
                      </a:r>
                      <a:endParaRPr lang="es-AR" sz="1200" b="0" i="0" u="none" strike="noStrike" dirty="0">
                        <a:solidFill>
                          <a:srgbClr val="000000"/>
                        </a:solidFill>
                        <a:effectLst/>
                        <a:latin typeface="+mj-lt"/>
                      </a:endParaRPr>
                    </a:p>
                  </a:txBody>
                  <a:tcPr marL="6350" marR="6350" marT="6350" marB="0" anchor="ctr"/>
                </a:tc>
                <a:tc>
                  <a:txBody>
                    <a:bodyPr/>
                    <a:lstStyle/>
                    <a:p>
                      <a:pPr algn="ctr" fontAlgn="ctr"/>
                      <a:r>
                        <a:rPr lang="es-AR" sz="1200" b="0" i="0" u="none" strike="noStrike">
                          <a:solidFill>
                            <a:srgbClr val="000000"/>
                          </a:solidFill>
                          <a:effectLst/>
                          <a:latin typeface="+mj-lt"/>
                        </a:rPr>
                        <a:t>533.422</a:t>
                      </a:r>
                    </a:p>
                  </a:txBody>
                  <a:tcPr marL="6350" marR="6350" marT="6350" marB="0" anchor="ctr"/>
                </a:tc>
                <a:tc>
                  <a:txBody>
                    <a:bodyPr/>
                    <a:lstStyle/>
                    <a:p>
                      <a:pPr algn="ctr" fontAlgn="ctr"/>
                      <a:r>
                        <a:rPr lang="es-AR" sz="1200" b="0" i="0" u="none" strike="noStrike" dirty="0">
                          <a:solidFill>
                            <a:srgbClr val="000000"/>
                          </a:solidFill>
                          <a:effectLst/>
                          <a:latin typeface="+mj-lt"/>
                        </a:rPr>
                        <a:t>441.473</a:t>
                      </a:r>
                    </a:p>
                  </a:txBody>
                  <a:tcPr marL="6350" marR="6350" marT="6350" marB="0" anchor="ctr"/>
                </a:tc>
                <a:tc>
                  <a:txBody>
                    <a:bodyPr/>
                    <a:lstStyle/>
                    <a:p>
                      <a:pPr algn="ctr" fontAlgn="ctr"/>
                      <a:r>
                        <a:rPr lang="es-AR" sz="1200" b="0" i="0" u="none" strike="noStrike" dirty="0">
                          <a:solidFill>
                            <a:srgbClr val="000000"/>
                          </a:solidFill>
                          <a:effectLst/>
                          <a:latin typeface="+mj-lt"/>
                        </a:rPr>
                        <a:t>103.886</a:t>
                      </a:r>
                    </a:p>
                  </a:txBody>
                  <a:tcPr marL="6350" marR="6350" marT="6350" marB="0" anchor="ctr"/>
                </a:tc>
                <a:tc>
                  <a:txBody>
                    <a:bodyPr/>
                    <a:lstStyle/>
                    <a:p>
                      <a:pPr algn="ctr" rtl="0" fontAlgn="ctr"/>
                      <a:r>
                        <a:rPr lang="es-AR" sz="1200" b="1" i="0" u="none" strike="noStrike" dirty="0">
                          <a:solidFill>
                            <a:srgbClr val="32363F"/>
                          </a:solidFill>
                          <a:effectLst/>
                          <a:latin typeface="+mj-lt"/>
                        </a:rPr>
                        <a:t>1.652</a:t>
                      </a:r>
                    </a:p>
                  </a:txBody>
                  <a:tcPr marL="6350" marR="6350" marT="6350" marB="0" anchor="ctr"/>
                </a:tc>
                <a:tc>
                  <a:txBody>
                    <a:bodyPr/>
                    <a:lstStyle/>
                    <a:p>
                      <a:pPr algn="ctr" rtl="0" fontAlgn="ctr"/>
                      <a:r>
                        <a:rPr lang="es-AR" sz="1200" b="1" i="0" u="none" strike="noStrike" dirty="0">
                          <a:solidFill>
                            <a:srgbClr val="32363F"/>
                          </a:solidFill>
                          <a:effectLst/>
                          <a:latin typeface="+mj-lt"/>
                        </a:rPr>
                        <a:t>1.680</a:t>
                      </a:r>
                    </a:p>
                  </a:txBody>
                  <a:tcPr marL="6350" marR="6350" marT="6350" marB="0" anchor="ctr"/>
                </a:tc>
                <a:tc>
                  <a:txBody>
                    <a:bodyPr/>
                    <a:lstStyle/>
                    <a:p>
                      <a:pPr algn="ctr" rtl="0" fontAlgn="ctr"/>
                      <a:r>
                        <a:rPr lang="es-AR" sz="1200" b="1" i="0" u="none" strike="noStrike">
                          <a:solidFill>
                            <a:srgbClr val="32363F"/>
                          </a:solidFill>
                          <a:effectLst/>
                          <a:latin typeface="+mj-lt"/>
                        </a:rPr>
                        <a:t>1.914</a:t>
                      </a:r>
                    </a:p>
                  </a:txBody>
                  <a:tcPr marL="6350" marR="6350" marT="6350" marB="0" anchor="ctr">
                    <a:lnR w="19050" cap="flat" cmpd="sng" algn="ctr">
                      <a:solidFill>
                        <a:schemeClr val="accent6">
                          <a:lumMod val="75000"/>
                        </a:schemeClr>
                      </a:solidFill>
                      <a:prstDash val="solid"/>
                      <a:round/>
                      <a:headEnd type="none" w="med" len="med"/>
                      <a:tailEnd type="none" w="med" len="med"/>
                    </a:lnR>
                  </a:tcPr>
                </a:tc>
                <a:tc>
                  <a:txBody>
                    <a:bodyPr/>
                    <a:lstStyle/>
                    <a:p>
                      <a:pPr algn="ctr" rtl="0" fontAlgn="ctr"/>
                      <a:r>
                        <a:rPr lang="es-AR" sz="1200" b="1" i="0" u="none" strike="noStrike" dirty="0">
                          <a:solidFill>
                            <a:srgbClr val="32363F"/>
                          </a:solidFill>
                          <a:effectLst/>
                          <a:latin typeface="+mj-lt"/>
                        </a:rPr>
                        <a:t>1.753</a:t>
                      </a:r>
                    </a:p>
                  </a:txBody>
                  <a:tcPr marL="6350" marR="6350" marT="6350" marB="0" anchor="ctr">
                    <a:lnL w="19050" cap="flat" cmpd="sng" algn="ctr">
                      <a:solidFill>
                        <a:schemeClr val="accent6">
                          <a:lumMod val="75000"/>
                        </a:schemeClr>
                      </a:solidFill>
                      <a:prstDash val="solid"/>
                      <a:round/>
                      <a:headEnd type="none" w="med" len="med"/>
                      <a:tailEnd type="none" w="med" len="med"/>
                    </a:lnL>
                  </a:tcPr>
                </a:tc>
                <a:tc>
                  <a:txBody>
                    <a:bodyPr/>
                    <a:lstStyle/>
                    <a:p>
                      <a:pPr algn="ctr" rtl="0" fontAlgn="ctr"/>
                      <a:r>
                        <a:rPr lang="es-AR" sz="1200" b="1" i="0" u="none" strike="noStrike" dirty="0">
                          <a:solidFill>
                            <a:srgbClr val="32363F"/>
                          </a:solidFill>
                          <a:effectLst/>
                          <a:latin typeface="+mj-lt"/>
                        </a:rPr>
                        <a:t>1.261</a:t>
                      </a:r>
                    </a:p>
                  </a:txBody>
                  <a:tcPr marL="6350" marR="6350" marT="6350" marB="0" anchor="ctr"/>
                </a:tc>
                <a:tc>
                  <a:txBody>
                    <a:bodyPr/>
                    <a:lstStyle/>
                    <a:p>
                      <a:pPr algn="ctr" rtl="0" fontAlgn="ctr"/>
                      <a:r>
                        <a:rPr lang="es-AR" sz="1200" b="1" i="0" u="none" strike="noStrike" dirty="0">
                          <a:solidFill>
                            <a:srgbClr val="32363F"/>
                          </a:solidFill>
                          <a:effectLst/>
                          <a:latin typeface="+mj-lt"/>
                        </a:rPr>
                        <a:t>1.039</a:t>
                      </a:r>
                    </a:p>
                  </a:txBody>
                  <a:tcPr marL="6350" marR="6350" marT="6350" marB="0" anchor="ctr">
                    <a:lnR w="19050" cap="flat" cmpd="sng" algn="ctr">
                      <a:solidFill>
                        <a:schemeClr val="accent6">
                          <a:lumMod val="75000"/>
                        </a:schemeClr>
                      </a:solidFill>
                      <a:prstDash val="solid"/>
                      <a:round/>
                      <a:headEnd type="none" w="med" len="med"/>
                      <a:tailEnd type="none" w="med" len="med"/>
                    </a:lnR>
                  </a:tcPr>
                </a:tc>
                <a:tc>
                  <a:txBody>
                    <a:bodyPr/>
                    <a:lstStyle/>
                    <a:p>
                      <a:pPr algn="ctr" fontAlgn="b"/>
                      <a:r>
                        <a:rPr lang="es-AR" sz="1200" u="none" strike="noStrike" dirty="0">
                          <a:effectLst/>
                          <a:latin typeface="+mj-lt"/>
                        </a:rPr>
                        <a:t>6,1%</a:t>
                      </a:r>
                      <a:endParaRPr lang="es-AR" sz="1200" b="0" i="0" u="none" strike="noStrike" dirty="0">
                        <a:solidFill>
                          <a:srgbClr val="000000"/>
                        </a:solidFill>
                        <a:effectLst/>
                        <a:latin typeface="+mj-lt"/>
                      </a:endParaRPr>
                    </a:p>
                  </a:txBody>
                  <a:tcPr marL="6350" marR="6350" marT="6350" marB="0" anchor="ctr">
                    <a:lnL w="19050" cap="flat" cmpd="sng" algn="ctr">
                      <a:solidFill>
                        <a:schemeClr val="accent6">
                          <a:lumMod val="75000"/>
                        </a:schemeClr>
                      </a:solidFill>
                      <a:prstDash val="solid"/>
                      <a:round/>
                      <a:headEnd type="none" w="med" len="med"/>
                      <a:tailEnd type="none" w="med" len="med"/>
                    </a:lnL>
                  </a:tcPr>
                </a:tc>
                <a:tc>
                  <a:txBody>
                    <a:bodyPr/>
                    <a:lstStyle/>
                    <a:p>
                      <a:pPr algn="ctr" fontAlgn="b"/>
                      <a:r>
                        <a:rPr lang="es-AR" sz="1200" u="none" strike="noStrike" dirty="0">
                          <a:effectLst/>
                          <a:latin typeface="+mj-lt"/>
                        </a:rPr>
                        <a:t>-24,9%</a:t>
                      </a:r>
                      <a:endParaRPr lang="es-AR" sz="1200" b="0" i="0" u="none" strike="noStrike" dirty="0">
                        <a:solidFill>
                          <a:srgbClr val="000000"/>
                        </a:solidFill>
                        <a:effectLst/>
                        <a:latin typeface="+mj-lt"/>
                      </a:endParaRPr>
                    </a:p>
                  </a:txBody>
                  <a:tcPr marL="6350" marR="6350" marT="6350" marB="0" anchor="ctr"/>
                </a:tc>
                <a:tc>
                  <a:txBody>
                    <a:bodyPr/>
                    <a:lstStyle/>
                    <a:p>
                      <a:pPr algn="ctr" fontAlgn="b"/>
                      <a:r>
                        <a:rPr lang="es-AR" sz="1200" u="none" strike="noStrike" dirty="0">
                          <a:effectLst/>
                          <a:latin typeface="+mj-lt"/>
                        </a:rPr>
                        <a:t>-45,7%</a:t>
                      </a:r>
                      <a:endParaRPr lang="es-AR" sz="1200" b="0" i="0" u="none" strike="noStrike" dirty="0">
                        <a:solidFill>
                          <a:srgbClr val="000000"/>
                        </a:solidFill>
                        <a:effectLst/>
                        <a:latin typeface="+mj-lt"/>
                      </a:endParaRPr>
                    </a:p>
                  </a:txBody>
                  <a:tcPr marL="6350" marR="6350" marT="6350" marB="0" anchor="ctr">
                    <a:lnR w="19050" cap="flat" cmpd="sng" algn="ctr">
                      <a:solidFill>
                        <a:schemeClr val="accent6">
                          <a:lumMod val="75000"/>
                        </a:schemeClr>
                      </a:solidFill>
                      <a:prstDash val="solid"/>
                      <a:round/>
                      <a:headEnd type="none" w="med" len="med"/>
                      <a:tailEnd type="none" w="med" len="med"/>
                    </a:lnR>
                  </a:tcPr>
                </a:tc>
                <a:extLst>
                  <a:ext uri="{0D108BD9-81ED-4DB2-BD59-A6C34878D82A}">
                    <a16:rowId xmlns:a16="http://schemas.microsoft.com/office/drawing/2014/main" val="4151043729"/>
                  </a:ext>
                </a:extLst>
              </a:tr>
              <a:tr h="340222">
                <a:tc>
                  <a:txBody>
                    <a:bodyPr/>
                    <a:lstStyle/>
                    <a:p>
                      <a:pPr algn="l" fontAlgn="ctr"/>
                      <a:r>
                        <a:rPr lang="es-AR" sz="1200" u="none" strike="noStrike" dirty="0">
                          <a:effectLst/>
                          <a:latin typeface="+mj-lt"/>
                        </a:rPr>
                        <a:t>PAMPEANA – Bahía Blanca</a:t>
                      </a:r>
                      <a:endParaRPr lang="es-AR" sz="1200" b="0" i="0" u="none" strike="noStrike" dirty="0">
                        <a:solidFill>
                          <a:srgbClr val="000000"/>
                        </a:solidFill>
                        <a:effectLst/>
                        <a:latin typeface="+mj-lt"/>
                      </a:endParaRPr>
                    </a:p>
                  </a:txBody>
                  <a:tcPr marL="6350" marR="6350" marT="6350" marB="0" anchor="ctr"/>
                </a:tc>
                <a:tc>
                  <a:txBody>
                    <a:bodyPr/>
                    <a:lstStyle/>
                    <a:p>
                      <a:pPr algn="ctr" fontAlgn="ctr"/>
                      <a:r>
                        <a:rPr lang="es-AR" sz="1200" b="0" i="0" u="none" strike="noStrike">
                          <a:solidFill>
                            <a:srgbClr val="000000"/>
                          </a:solidFill>
                          <a:effectLst/>
                          <a:latin typeface="+mj-lt"/>
                        </a:rPr>
                        <a:t>141.013</a:t>
                      </a:r>
                    </a:p>
                  </a:txBody>
                  <a:tcPr marL="6350" marR="6350" marT="6350" marB="0" anchor="ctr"/>
                </a:tc>
                <a:tc>
                  <a:txBody>
                    <a:bodyPr/>
                    <a:lstStyle/>
                    <a:p>
                      <a:pPr algn="ctr" fontAlgn="ctr"/>
                      <a:r>
                        <a:rPr lang="es-AR" sz="1200" b="0" i="0" u="none" strike="noStrike">
                          <a:solidFill>
                            <a:srgbClr val="000000"/>
                          </a:solidFill>
                          <a:effectLst/>
                          <a:latin typeface="+mj-lt"/>
                        </a:rPr>
                        <a:t>120.610</a:t>
                      </a:r>
                    </a:p>
                  </a:txBody>
                  <a:tcPr marL="6350" marR="6350" marT="6350" marB="0" anchor="ctr"/>
                </a:tc>
                <a:tc>
                  <a:txBody>
                    <a:bodyPr/>
                    <a:lstStyle/>
                    <a:p>
                      <a:pPr algn="ctr" fontAlgn="ctr"/>
                      <a:r>
                        <a:rPr lang="es-AR" sz="1200" b="0" i="0" u="none" strike="noStrike" dirty="0">
                          <a:solidFill>
                            <a:srgbClr val="000000"/>
                          </a:solidFill>
                          <a:effectLst/>
                          <a:latin typeface="+mj-lt"/>
                        </a:rPr>
                        <a:t>20.167</a:t>
                      </a:r>
                    </a:p>
                  </a:txBody>
                  <a:tcPr marL="6350" marR="6350" marT="6350" marB="0" anchor="ctr"/>
                </a:tc>
                <a:tc>
                  <a:txBody>
                    <a:bodyPr/>
                    <a:lstStyle/>
                    <a:p>
                      <a:pPr algn="ctr" rtl="0" fontAlgn="ctr"/>
                      <a:r>
                        <a:rPr lang="es-AR" sz="1200" b="1" i="0" u="none" strike="noStrike" dirty="0">
                          <a:solidFill>
                            <a:srgbClr val="32363F"/>
                          </a:solidFill>
                          <a:effectLst/>
                          <a:latin typeface="+mj-lt"/>
                        </a:rPr>
                        <a:t>1.669</a:t>
                      </a:r>
                    </a:p>
                  </a:txBody>
                  <a:tcPr marL="6350" marR="6350" marT="6350" marB="0" anchor="ctr"/>
                </a:tc>
                <a:tc>
                  <a:txBody>
                    <a:bodyPr/>
                    <a:lstStyle/>
                    <a:p>
                      <a:pPr algn="ctr" rtl="0" fontAlgn="ctr"/>
                      <a:r>
                        <a:rPr lang="es-AR" sz="1200" b="1" i="0" u="none" strike="noStrike" dirty="0">
                          <a:solidFill>
                            <a:srgbClr val="32363F"/>
                          </a:solidFill>
                          <a:effectLst/>
                          <a:latin typeface="+mj-lt"/>
                        </a:rPr>
                        <a:t>1.675</a:t>
                      </a:r>
                    </a:p>
                  </a:txBody>
                  <a:tcPr marL="6350" marR="6350" marT="6350" marB="0" anchor="ctr"/>
                </a:tc>
                <a:tc>
                  <a:txBody>
                    <a:bodyPr/>
                    <a:lstStyle/>
                    <a:p>
                      <a:pPr algn="ctr" rtl="0" fontAlgn="ctr"/>
                      <a:r>
                        <a:rPr lang="es-AR" sz="1200" b="1" i="0" u="none" strike="noStrike">
                          <a:solidFill>
                            <a:srgbClr val="32363F"/>
                          </a:solidFill>
                          <a:effectLst/>
                          <a:latin typeface="+mj-lt"/>
                        </a:rPr>
                        <a:t>1.828</a:t>
                      </a:r>
                    </a:p>
                  </a:txBody>
                  <a:tcPr marL="6350" marR="6350" marT="6350" marB="0" anchor="ctr">
                    <a:lnR w="19050" cap="flat" cmpd="sng" algn="ctr">
                      <a:solidFill>
                        <a:schemeClr val="accent6">
                          <a:lumMod val="75000"/>
                        </a:schemeClr>
                      </a:solidFill>
                      <a:prstDash val="solid"/>
                      <a:round/>
                      <a:headEnd type="none" w="med" len="med"/>
                      <a:tailEnd type="none" w="med" len="med"/>
                    </a:lnR>
                  </a:tcPr>
                </a:tc>
                <a:tc>
                  <a:txBody>
                    <a:bodyPr/>
                    <a:lstStyle/>
                    <a:p>
                      <a:pPr algn="ctr" rtl="0" fontAlgn="ctr"/>
                      <a:r>
                        <a:rPr lang="es-AR" sz="1200" b="1" i="0" u="none" strike="noStrike">
                          <a:solidFill>
                            <a:srgbClr val="32363F"/>
                          </a:solidFill>
                          <a:effectLst/>
                          <a:latin typeface="+mj-lt"/>
                        </a:rPr>
                        <a:t>1.773</a:t>
                      </a:r>
                    </a:p>
                  </a:txBody>
                  <a:tcPr marL="6350" marR="6350" marT="6350" marB="0" anchor="ctr">
                    <a:lnL w="19050" cap="flat" cmpd="sng" algn="ctr">
                      <a:solidFill>
                        <a:schemeClr val="accent6">
                          <a:lumMod val="75000"/>
                        </a:schemeClr>
                      </a:solidFill>
                      <a:prstDash val="solid"/>
                      <a:round/>
                      <a:headEnd type="none" w="med" len="med"/>
                      <a:tailEnd type="none" w="med" len="med"/>
                    </a:lnL>
                  </a:tcPr>
                </a:tc>
                <a:tc>
                  <a:txBody>
                    <a:bodyPr/>
                    <a:lstStyle/>
                    <a:p>
                      <a:pPr algn="ctr" rtl="0" fontAlgn="ctr"/>
                      <a:r>
                        <a:rPr lang="es-AR" sz="1200" b="1" i="0" u="none" strike="noStrike" dirty="0">
                          <a:solidFill>
                            <a:srgbClr val="32363F"/>
                          </a:solidFill>
                          <a:effectLst/>
                          <a:latin typeface="+mj-lt"/>
                        </a:rPr>
                        <a:t>1.259</a:t>
                      </a:r>
                    </a:p>
                  </a:txBody>
                  <a:tcPr marL="6350" marR="6350" marT="6350" marB="0" anchor="ctr"/>
                </a:tc>
                <a:tc>
                  <a:txBody>
                    <a:bodyPr/>
                    <a:lstStyle/>
                    <a:p>
                      <a:pPr algn="ctr" rtl="0" fontAlgn="ctr"/>
                      <a:r>
                        <a:rPr lang="es-AR" sz="1200" b="1" i="0" u="none" strike="noStrike" dirty="0">
                          <a:solidFill>
                            <a:srgbClr val="32363F"/>
                          </a:solidFill>
                          <a:effectLst/>
                          <a:latin typeface="+mj-lt"/>
                        </a:rPr>
                        <a:t>995</a:t>
                      </a:r>
                    </a:p>
                  </a:txBody>
                  <a:tcPr marL="6350" marR="6350" marT="6350" marB="0" anchor="ctr">
                    <a:lnR w="19050" cap="flat" cmpd="sng" algn="ctr">
                      <a:solidFill>
                        <a:schemeClr val="accent6">
                          <a:lumMod val="75000"/>
                        </a:schemeClr>
                      </a:solidFill>
                      <a:prstDash val="solid"/>
                      <a:round/>
                      <a:headEnd type="none" w="med" len="med"/>
                      <a:tailEnd type="none" w="med" len="med"/>
                    </a:lnR>
                  </a:tcPr>
                </a:tc>
                <a:tc>
                  <a:txBody>
                    <a:bodyPr/>
                    <a:lstStyle/>
                    <a:p>
                      <a:pPr algn="ctr" fontAlgn="b"/>
                      <a:r>
                        <a:rPr lang="es-AR" sz="1200" u="none" strike="noStrike" dirty="0">
                          <a:effectLst/>
                          <a:latin typeface="+mj-lt"/>
                        </a:rPr>
                        <a:t>6,2%</a:t>
                      </a:r>
                      <a:endParaRPr lang="es-AR" sz="1200" b="0" i="0" u="none" strike="noStrike" dirty="0">
                        <a:solidFill>
                          <a:srgbClr val="000000"/>
                        </a:solidFill>
                        <a:effectLst/>
                        <a:latin typeface="+mj-lt"/>
                      </a:endParaRPr>
                    </a:p>
                  </a:txBody>
                  <a:tcPr marL="6350" marR="6350" marT="6350" marB="0" anchor="ctr">
                    <a:lnL w="19050" cap="flat" cmpd="sng" algn="ctr">
                      <a:solidFill>
                        <a:schemeClr val="accent6">
                          <a:lumMod val="75000"/>
                        </a:schemeClr>
                      </a:solidFill>
                      <a:prstDash val="solid"/>
                      <a:round/>
                      <a:headEnd type="none" w="med" len="med"/>
                      <a:tailEnd type="none" w="med" len="med"/>
                    </a:lnL>
                  </a:tcPr>
                </a:tc>
                <a:tc>
                  <a:txBody>
                    <a:bodyPr/>
                    <a:lstStyle/>
                    <a:p>
                      <a:pPr algn="ctr" fontAlgn="b"/>
                      <a:r>
                        <a:rPr lang="es-AR" sz="1200" u="none" strike="noStrike" dirty="0">
                          <a:effectLst/>
                          <a:latin typeface="+mj-lt"/>
                        </a:rPr>
                        <a:t>-24,9%</a:t>
                      </a:r>
                      <a:endParaRPr lang="es-AR" sz="1200" b="0" i="0" u="none" strike="noStrike" dirty="0">
                        <a:solidFill>
                          <a:srgbClr val="000000"/>
                        </a:solidFill>
                        <a:effectLst/>
                        <a:latin typeface="+mj-lt"/>
                      </a:endParaRPr>
                    </a:p>
                  </a:txBody>
                  <a:tcPr marL="6350" marR="6350" marT="6350" marB="0" anchor="ctr"/>
                </a:tc>
                <a:tc>
                  <a:txBody>
                    <a:bodyPr/>
                    <a:lstStyle/>
                    <a:p>
                      <a:pPr algn="ctr" fontAlgn="b"/>
                      <a:r>
                        <a:rPr lang="es-AR" sz="1200" u="none" strike="noStrike" dirty="0">
                          <a:effectLst/>
                          <a:latin typeface="+mj-lt"/>
                        </a:rPr>
                        <a:t>-45,6%</a:t>
                      </a:r>
                      <a:endParaRPr lang="es-AR" sz="1200" b="0" i="0" u="none" strike="noStrike" dirty="0">
                        <a:solidFill>
                          <a:srgbClr val="000000"/>
                        </a:solidFill>
                        <a:effectLst/>
                        <a:latin typeface="+mj-lt"/>
                      </a:endParaRPr>
                    </a:p>
                  </a:txBody>
                  <a:tcPr marL="6350" marR="6350" marT="6350" marB="0" anchor="ctr">
                    <a:lnR w="19050" cap="flat" cmpd="sng" algn="ctr">
                      <a:solidFill>
                        <a:schemeClr val="accent6">
                          <a:lumMod val="75000"/>
                        </a:schemeClr>
                      </a:solidFill>
                      <a:prstDash val="solid"/>
                      <a:round/>
                      <a:headEnd type="none" w="med" len="med"/>
                      <a:tailEnd type="none" w="med" len="med"/>
                    </a:lnR>
                  </a:tcPr>
                </a:tc>
                <a:extLst>
                  <a:ext uri="{0D108BD9-81ED-4DB2-BD59-A6C34878D82A}">
                    <a16:rowId xmlns:a16="http://schemas.microsoft.com/office/drawing/2014/main" val="102690136"/>
                  </a:ext>
                </a:extLst>
              </a:tr>
              <a:tr h="340222">
                <a:tc>
                  <a:txBody>
                    <a:bodyPr/>
                    <a:lstStyle/>
                    <a:p>
                      <a:pPr algn="l" fontAlgn="ctr"/>
                      <a:r>
                        <a:rPr lang="es-AR" sz="1200" u="none" strike="noStrike" dirty="0">
                          <a:effectLst/>
                          <a:latin typeface="+mj-lt"/>
                        </a:rPr>
                        <a:t>PAMPEANA – Buenos Aires</a:t>
                      </a:r>
                      <a:endParaRPr lang="es-AR" sz="1200" b="0" i="0" u="none" strike="noStrike" dirty="0">
                        <a:solidFill>
                          <a:srgbClr val="000000"/>
                        </a:solidFill>
                        <a:effectLst/>
                        <a:latin typeface="+mj-lt"/>
                      </a:endParaRPr>
                    </a:p>
                  </a:txBody>
                  <a:tcPr marL="6350" marR="6350" marT="6350" marB="0" anchor="ctr"/>
                </a:tc>
                <a:tc>
                  <a:txBody>
                    <a:bodyPr/>
                    <a:lstStyle/>
                    <a:p>
                      <a:pPr algn="ctr" fontAlgn="ctr"/>
                      <a:r>
                        <a:rPr lang="es-AR" sz="1200" b="0" i="0" u="none" strike="noStrike">
                          <a:solidFill>
                            <a:srgbClr val="000000"/>
                          </a:solidFill>
                          <a:effectLst/>
                          <a:latin typeface="+mj-lt"/>
                        </a:rPr>
                        <a:t>482.950</a:t>
                      </a:r>
                    </a:p>
                  </a:txBody>
                  <a:tcPr marL="6350" marR="6350" marT="6350" marB="0" anchor="ctr"/>
                </a:tc>
                <a:tc>
                  <a:txBody>
                    <a:bodyPr/>
                    <a:lstStyle/>
                    <a:p>
                      <a:pPr algn="ctr" fontAlgn="ctr"/>
                      <a:r>
                        <a:rPr lang="es-AR" sz="1200" b="0" i="0" u="none" strike="noStrike">
                          <a:solidFill>
                            <a:srgbClr val="000000"/>
                          </a:solidFill>
                          <a:effectLst/>
                          <a:latin typeface="+mj-lt"/>
                        </a:rPr>
                        <a:t>260.095</a:t>
                      </a:r>
                    </a:p>
                  </a:txBody>
                  <a:tcPr marL="6350" marR="6350" marT="6350" marB="0" anchor="ctr"/>
                </a:tc>
                <a:tc>
                  <a:txBody>
                    <a:bodyPr/>
                    <a:lstStyle/>
                    <a:p>
                      <a:pPr algn="ctr" fontAlgn="ctr"/>
                      <a:r>
                        <a:rPr lang="es-AR" sz="1200" b="0" i="0" u="none" strike="noStrike" dirty="0">
                          <a:solidFill>
                            <a:srgbClr val="000000"/>
                          </a:solidFill>
                          <a:effectLst/>
                          <a:latin typeface="+mj-lt"/>
                        </a:rPr>
                        <a:t>53.039</a:t>
                      </a:r>
                    </a:p>
                  </a:txBody>
                  <a:tcPr marL="6350" marR="6350" marT="6350" marB="0" anchor="ctr"/>
                </a:tc>
                <a:tc>
                  <a:txBody>
                    <a:bodyPr/>
                    <a:lstStyle/>
                    <a:p>
                      <a:pPr algn="ctr" rtl="0" fontAlgn="ctr"/>
                      <a:r>
                        <a:rPr lang="es-AR" sz="1200" b="1" i="0" u="none" strike="noStrike" dirty="0">
                          <a:solidFill>
                            <a:srgbClr val="32363F"/>
                          </a:solidFill>
                          <a:effectLst/>
                          <a:latin typeface="+mj-lt"/>
                        </a:rPr>
                        <a:t>1.445</a:t>
                      </a:r>
                    </a:p>
                  </a:txBody>
                  <a:tcPr marL="6350" marR="6350" marT="6350" marB="0" anchor="ctr"/>
                </a:tc>
                <a:tc>
                  <a:txBody>
                    <a:bodyPr/>
                    <a:lstStyle/>
                    <a:p>
                      <a:pPr algn="ctr" rtl="0" fontAlgn="ctr"/>
                      <a:r>
                        <a:rPr lang="es-AR" sz="1200" b="1" i="0" u="none" strike="noStrike" dirty="0">
                          <a:solidFill>
                            <a:srgbClr val="32363F"/>
                          </a:solidFill>
                          <a:effectLst/>
                          <a:latin typeface="+mj-lt"/>
                        </a:rPr>
                        <a:t>1.589</a:t>
                      </a:r>
                    </a:p>
                  </a:txBody>
                  <a:tcPr marL="6350" marR="6350" marT="6350" marB="0" anchor="ctr"/>
                </a:tc>
                <a:tc>
                  <a:txBody>
                    <a:bodyPr/>
                    <a:lstStyle/>
                    <a:p>
                      <a:pPr algn="ctr" rtl="0" fontAlgn="ctr"/>
                      <a:r>
                        <a:rPr lang="es-AR" sz="1200" b="1" i="0" u="none" strike="noStrike">
                          <a:solidFill>
                            <a:srgbClr val="32363F"/>
                          </a:solidFill>
                          <a:effectLst/>
                          <a:latin typeface="+mj-lt"/>
                        </a:rPr>
                        <a:t>1.824</a:t>
                      </a:r>
                    </a:p>
                  </a:txBody>
                  <a:tcPr marL="6350" marR="6350" marT="6350" marB="0" anchor="ctr">
                    <a:lnR w="19050" cap="flat" cmpd="sng" algn="ctr">
                      <a:solidFill>
                        <a:schemeClr val="accent6">
                          <a:lumMod val="75000"/>
                        </a:schemeClr>
                      </a:solidFill>
                      <a:prstDash val="solid"/>
                      <a:round/>
                      <a:headEnd type="none" w="med" len="med"/>
                      <a:tailEnd type="none" w="med" len="med"/>
                    </a:lnR>
                  </a:tcPr>
                </a:tc>
                <a:tc>
                  <a:txBody>
                    <a:bodyPr/>
                    <a:lstStyle/>
                    <a:p>
                      <a:pPr algn="ctr" rtl="0" fontAlgn="ctr"/>
                      <a:r>
                        <a:rPr lang="es-AR" sz="1200" b="1" i="0" u="none" strike="noStrike">
                          <a:solidFill>
                            <a:srgbClr val="32363F"/>
                          </a:solidFill>
                          <a:effectLst/>
                          <a:latin typeface="+mj-lt"/>
                        </a:rPr>
                        <a:t>1.543</a:t>
                      </a:r>
                    </a:p>
                  </a:txBody>
                  <a:tcPr marL="6350" marR="6350" marT="6350" marB="0" anchor="ctr">
                    <a:lnL w="19050" cap="flat" cmpd="sng" algn="ctr">
                      <a:solidFill>
                        <a:schemeClr val="accent6">
                          <a:lumMod val="75000"/>
                        </a:schemeClr>
                      </a:solidFill>
                      <a:prstDash val="solid"/>
                      <a:round/>
                      <a:headEnd type="none" w="med" len="med"/>
                      <a:tailEnd type="none" w="med" len="med"/>
                    </a:lnL>
                    <a:lnB w="19050" cap="flat" cmpd="sng" algn="ctr">
                      <a:solidFill>
                        <a:schemeClr val="accent6">
                          <a:lumMod val="75000"/>
                        </a:schemeClr>
                      </a:solidFill>
                      <a:prstDash val="solid"/>
                      <a:round/>
                      <a:headEnd type="none" w="med" len="med"/>
                      <a:tailEnd type="none" w="med" len="med"/>
                    </a:lnB>
                  </a:tcPr>
                </a:tc>
                <a:tc>
                  <a:txBody>
                    <a:bodyPr/>
                    <a:lstStyle/>
                    <a:p>
                      <a:pPr algn="ctr" rtl="0" fontAlgn="ctr"/>
                      <a:r>
                        <a:rPr lang="es-AR" sz="1200" b="1" i="0" u="none" strike="noStrike">
                          <a:solidFill>
                            <a:srgbClr val="32363F"/>
                          </a:solidFill>
                          <a:effectLst/>
                          <a:latin typeface="+mj-lt"/>
                        </a:rPr>
                        <a:t>1.200</a:t>
                      </a:r>
                    </a:p>
                  </a:txBody>
                  <a:tcPr marL="6350" marR="6350" marT="6350" marB="0" anchor="ctr">
                    <a:lnB w="19050" cap="flat" cmpd="sng" algn="ctr">
                      <a:solidFill>
                        <a:schemeClr val="accent6">
                          <a:lumMod val="75000"/>
                        </a:schemeClr>
                      </a:solidFill>
                      <a:prstDash val="solid"/>
                      <a:round/>
                      <a:headEnd type="none" w="med" len="med"/>
                      <a:tailEnd type="none" w="med" len="med"/>
                    </a:lnB>
                  </a:tcPr>
                </a:tc>
                <a:tc>
                  <a:txBody>
                    <a:bodyPr/>
                    <a:lstStyle/>
                    <a:p>
                      <a:pPr algn="ctr" rtl="0" fontAlgn="ctr"/>
                      <a:r>
                        <a:rPr lang="es-AR" sz="1200" b="1" i="0" u="none" strike="noStrike" dirty="0">
                          <a:solidFill>
                            <a:srgbClr val="32363F"/>
                          </a:solidFill>
                          <a:effectLst/>
                          <a:latin typeface="+mj-lt"/>
                        </a:rPr>
                        <a:t>995</a:t>
                      </a:r>
                    </a:p>
                  </a:txBody>
                  <a:tcPr marL="6350" marR="6350" marT="6350" marB="0" anchor="ctr">
                    <a:lnR w="19050" cap="flat" cmpd="sng" algn="ctr">
                      <a:solidFill>
                        <a:schemeClr val="accent6">
                          <a:lumMod val="75000"/>
                        </a:schemeClr>
                      </a:solidFill>
                      <a:prstDash val="solid"/>
                      <a:round/>
                      <a:headEnd type="none" w="med" len="med"/>
                      <a:tailEnd type="none" w="med" len="med"/>
                    </a:lnR>
                    <a:lnB w="19050" cap="flat" cmpd="sng" algn="ctr">
                      <a:solidFill>
                        <a:schemeClr val="accent6">
                          <a:lumMod val="75000"/>
                        </a:schemeClr>
                      </a:solidFill>
                      <a:prstDash val="solid"/>
                      <a:round/>
                      <a:headEnd type="none" w="med" len="med"/>
                      <a:tailEnd type="none" w="med" len="med"/>
                    </a:lnB>
                  </a:tcPr>
                </a:tc>
                <a:tc>
                  <a:txBody>
                    <a:bodyPr/>
                    <a:lstStyle/>
                    <a:p>
                      <a:pPr algn="ctr" fontAlgn="b"/>
                      <a:r>
                        <a:rPr lang="es-AR" sz="1200" u="none" strike="noStrike" dirty="0">
                          <a:effectLst/>
                          <a:latin typeface="+mj-lt"/>
                        </a:rPr>
                        <a:t>6,7%</a:t>
                      </a:r>
                      <a:endParaRPr lang="es-AR" sz="1200" b="0" i="0" u="none" strike="noStrike" dirty="0">
                        <a:solidFill>
                          <a:srgbClr val="000000"/>
                        </a:solidFill>
                        <a:effectLst/>
                        <a:latin typeface="+mj-lt"/>
                      </a:endParaRPr>
                    </a:p>
                  </a:txBody>
                  <a:tcPr marL="6350" marR="6350" marT="6350" marB="0" anchor="ctr">
                    <a:lnL w="19050" cap="flat" cmpd="sng" algn="ctr">
                      <a:solidFill>
                        <a:schemeClr val="accent6">
                          <a:lumMod val="75000"/>
                        </a:schemeClr>
                      </a:solidFill>
                      <a:prstDash val="solid"/>
                      <a:round/>
                      <a:headEnd type="none" w="med" len="med"/>
                      <a:tailEnd type="none" w="med" len="med"/>
                    </a:lnL>
                    <a:lnB w="19050" cap="flat" cmpd="sng" algn="ctr">
                      <a:solidFill>
                        <a:schemeClr val="accent6">
                          <a:lumMod val="75000"/>
                        </a:schemeClr>
                      </a:solidFill>
                      <a:prstDash val="solid"/>
                      <a:round/>
                      <a:headEnd type="none" w="med" len="med"/>
                      <a:tailEnd type="none" w="med" len="med"/>
                    </a:lnB>
                  </a:tcPr>
                </a:tc>
                <a:tc>
                  <a:txBody>
                    <a:bodyPr/>
                    <a:lstStyle/>
                    <a:p>
                      <a:pPr algn="ctr" fontAlgn="b"/>
                      <a:r>
                        <a:rPr lang="es-AR" sz="1200" u="none" strike="noStrike" dirty="0">
                          <a:effectLst/>
                          <a:latin typeface="+mj-lt"/>
                        </a:rPr>
                        <a:t>-24,5%</a:t>
                      </a:r>
                      <a:endParaRPr lang="es-AR" sz="1200" b="0" i="0" u="none" strike="noStrike" dirty="0">
                        <a:solidFill>
                          <a:srgbClr val="000000"/>
                        </a:solidFill>
                        <a:effectLst/>
                        <a:latin typeface="+mj-lt"/>
                      </a:endParaRPr>
                    </a:p>
                  </a:txBody>
                  <a:tcPr marL="6350" marR="6350" marT="6350" marB="0" anchor="ctr">
                    <a:lnB w="19050" cap="flat" cmpd="sng" algn="ctr">
                      <a:solidFill>
                        <a:schemeClr val="accent6">
                          <a:lumMod val="75000"/>
                        </a:schemeClr>
                      </a:solidFill>
                      <a:prstDash val="solid"/>
                      <a:round/>
                      <a:headEnd type="none" w="med" len="med"/>
                      <a:tailEnd type="none" w="med" len="med"/>
                    </a:lnB>
                  </a:tcPr>
                </a:tc>
                <a:tc>
                  <a:txBody>
                    <a:bodyPr/>
                    <a:lstStyle/>
                    <a:p>
                      <a:pPr algn="ctr" fontAlgn="b"/>
                      <a:r>
                        <a:rPr lang="es-AR" sz="1200" u="none" strike="noStrike" dirty="0">
                          <a:effectLst/>
                          <a:latin typeface="+mj-lt"/>
                        </a:rPr>
                        <a:t>-45,4%</a:t>
                      </a:r>
                      <a:endParaRPr lang="es-AR" sz="1200" b="0" i="0" u="none" strike="noStrike" dirty="0">
                        <a:solidFill>
                          <a:srgbClr val="000000"/>
                        </a:solidFill>
                        <a:effectLst/>
                        <a:latin typeface="+mj-lt"/>
                      </a:endParaRPr>
                    </a:p>
                  </a:txBody>
                  <a:tcPr marL="6350" marR="6350" marT="6350" marB="0" anchor="ctr">
                    <a:lnR w="19050" cap="flat" cmpd="sng" algn="ctr">
                      <a:solidFill>
                        <a:schemeClr val="accent6">
                          <a:lumMod val="75000"/>
                        </a:schemeClr>
                      </a:solidFill>
                      <a:prstDash val="solid"/>
                      <a:round/>
                      <a:headEnd type="none" w="med" len="med"/>
                      <a:tailEnd type="none" w="med" len="med"/>
                    </a:lnR>
                    <a:lnB w="1905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2624386844"/>
                  </a:ext>
                </a:extLst>
              </a:tr>
            </a:tbl>
          </a:graphicData>
        </a:graphic>
      </p:graphicFrame>
      <p:sp>
        <p:nvSpPr>
          <p:cNvPr id="11" name="CuadroTexto 10">
            <a:extLst>
              <a:ext uri="{FF2B5EF4-FFF2-40B4-BE49-F238E27FC236}">
                <a16:creationId xmlns:a16="http://schemas.microsoft.com/office/drawing/2014/main" id="{8864A6CE-4675-4419-AD1E-AB56D9560C89}"/>
              </a:ext>
            </a:extLst>
          </p:cNvPr>
          <p:cNvSpPr txBox="1"/>
          <p:nvPr/>
        </p:nvSpPr>
        <p:spPr>
          <a:xfrm>
            <a:off x="276573" y="5458046"/>
            <a:ext cx="10794606" cy="261610"/>
          </a:xfrm>
          <a:prstGeom prst="rect">
            <a:avLst/>
          </a:prstGeom>
          <a:noFill/>
        </p:spPr>
        <p:txBody>
          <a:bodyPr wrap="square">
            <a:spAutoFit/>
          </a:bodyPr>
          <a:lstStyle/>
          <a:p>
            <a:r>
              <a:rPr lang="es-ES" sz="1100" i="1" dirty="0">
                <a:solidFill>
                  <a:srgbClr val="5B5B5F"/>
                </a:solidFill>
                <a:latin typeface="+mj-lt"/>
                <a:cs typeface="Arial" panose="020B0604020202020204" pitchFamily="34" charset="0"/>
              </a:rPr>
              <a:t>Nota: los valores corresponden a un recargo del 5,23%, una variación del 0% en gas natural (PIST), 0% en el margen de transporte y 25% en el margen de distribución.</a:t>
            </a:r>
            <a:endParaRPr lang="es-AR" sz="1100" i="1" dirty="0">
              <a:latin typeface="+mj-lt"/>
            </a:endParaRPr>
          </a:p>
        </p:txBody>
      </p:sp>
      <p:sp>
        <p:nvSpPr>
          <p:cNvPr id="12" name="Rectángulo 11">
            <a:extLst>
              <a:ext uri="{FF2B5EF4-FFF2-40B4-BE49-F238E27FC236}">
                <a16:creationId xmlns:a16="http://schemas.microsoft.com/office/drawing/2014/main" id="{A4645CFB-70A5-4017-A31D-577CD8A046D9}"/>
              </a:ext>
            </a:extLst>
          </p:cNvPr>
          <p:cNvSpPr/>
          <p:nvPr/>
        </p:nvSpPr>
        <p:spPr>
          <a:xfrm>
            <a:off x="276573" y="5797028"/>
            <a:ext cx="11612376" cy="815608"/>
          </a:xfrm>
          <a:prstGeom prst="rect">
            <a:avLst/>
          </a:prstGeom>
        </p:spPr>
        <p:txBody>
          <a:bodyPr wrap="square">
            <a:spAutoFit/>
          </a:bodyPr>
          <a:lstStyle/>
          <a:p>
            <a:pPr marL="285750" indent="-285750">
              <a:spcBef>
                <a:spcPts val="600"/>
              </a:spcBef>
              <a:buFont typeface="Arial" panose="020B0604020202020204" pitchFamily="34" charset="0"/>
              <a:buChar char="•"/>
            </a:pPr>
            <a:r>
              <a:rPr lang="es-ES" sz="1400" dirty="0">
                <a:solidFill>
                  <a:srgbClr val="5B5B5F"/>
                </a:solidFill>
                <a:latin typeface="+mj-lt"/>
                <a:cs typeface="Arial" panose="020B0604020202020204" pitchFamily="34" charset="0"/>
              </a:rPr>
              <a:t>Contemplando un escenario de aumentos tarifarios en 2021, el incremento en beneficiarios actuales por Zona Fría es del 7,6%; </a:t>
            </a:r>
            <a:r>
              <a:rPr lang="es-ES" sz="1400" b="1" dirty="0">
                <a:solidFill>
                  <a:srgbClr val="5B5B5F"/>
                </a:solidFill>
                <a:latin typeface="+mj-lt"/>
                <a:cs typeface="Arial" panose="020B0604020202020204" pitchFamily="34" charset="0"/>
              </a:rPr>
              <a:t>los nuevos beneficiarios tendrían una caída del 24,0% y los hogares más vulnerables verían una reducción del 45,2% en sus facturas</a:t>
            </a:r>
            <a:r>
              <a:rPr lang="es-ES" sz="1400" dirty="0">
                <a:solidFill>
                  <a:srgbClr val="5B5B5F"/>
                </a:solidFill>
                <a:latin typeface="+mj-lt"/>
                <a:cs typeface="Arial" panose="020B0604020202020204" pitchFamily="34" charset="0"/>
              </a:rPr>
              <a:t>.</a:t>
            </a:r>
          </a:p>
          <a:p>
            <a:pPr marL="285750" indent="-285750">
              <a:spcBef>
                <a:spcPts val="600"/>
              </a:spcBef>
              <a:buFont typeface="Arial" panose="020B0604020202020204" pitchFamily="34" charset="0"/>
              <a:buChar char="•"/>
            </a:pPr>
            <a:r>
              <a:rPr lang="es-ES" sz="1400" dirty="0">
                <a:solidFill>
                  <a:srgbClr val="5B5B5F"/>
                </a:solidFill>
                <a:latin typeface="+mj-lt"/>
                <a:cs typeface="Arial" panose="020B0604020202020204" pitchFamily="34" charset="0"/>
              </a:rPr>
              <a:t>La ampliación del beneficio implica un incremento promedio en la factura de usuarios de zona templada y cálida del 0,32%.</a:t>
            </a:r>
          </a:p>
        </p:txBody>
      </p:sp>
    </p:spTree>
    <p:extLst>
      <p:ext uri="{BB962C8B-B14F-4D97-AF65-F5344CB8AC3E}">
        <p14:creationId xmlns:p14="http://schemas.microsoft.com/office/powerpoint/2010/main" val="1985928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D6268A6D-05BA-4722-BA51-60FDC8FD7B00}"/>
              </a:ext>
            </a:extLst>
          </p:cNvPr>
          <p:cNvSpPr>
            <a:spLocks noGrp="1"/>
          </p:cNvSpPr>
          <p:nvPr>
            <p:ph type="sldNum" sz="quarter" idx="12"/>
          </p:nvPr>
        </p:nvSpPr>
        <p:spPr>
          <a:xfrm>
            <a:off x="9373274" y="6498271"/>
            <a:ext cx="2743200" cy="365125"/>
          </a:xfrm>
        </p:spPr>
        <p:txBody>
          <a:bodyPr/>
          <a:lstStyle/>
          <a:p>
            <a:fld id="{990A5BB3-153D-4FCC-AD4D-D2383AB37645}" type="slidenum">
              <a:rPr lang="es-AR" smtClean="0">
                <a:latin typeface="+mj-lt"/>
              </a:rPr>
              <a:t>11</a:t>
            </a:fld>
            <a:endParaRPr lang="es-AR" dirty="0">
              <a:latin typeface="+mj-lt"/>
            </a:endParaRPr>
          </a:p>
        </p:txBody>
      </p:sp>
      <p:cxnSp>
        <p:nvCxnSpPr>
          <p:cNvPr id="24" name="Conector recto 23">
            <a:extLst>
              <a:ext uri="{FF2B5EF4-FFF2-40B4-BE49-F238E27FC236}">
                <a16:creationId xmlns:a16="http://schemas.microsoft.com/office/drawing/2014/main" id="{EAFEF3CB-50C5-4CD8-8656-644B1AA91FA4}"/>
              </a:ext>
            </a:extLst>
          </p:cNvPr>
          <p:cNvCxnSpPr>
            <a:cxnSpLocks/>
          </p:cNvCxnSpPr>
          <p:nvPr/>
        </p:nvCxnSpPr>
        <p:spPr>
          <a:xfrm>
            <a:off x="0" y="761161"/>
            <a:ext cx="7826929" cy="0"/>
          </a:xfrm>
          <a:prstGeom prst="line">
            <a:avLst/>
          </a:prstGeom>
          <a:ln w="28575">
            <a:solidFill>
              <a:srgbClr val="92D050"/>
            </a:solidFill>
          </a:ln>
        </p:spPr>
        <p:style>
          <a:lnRef idx="3">
            <a:schemeClr val="accent1"/>
          </a:lnRef>
          <a:fillRef idx="0">
            <a:schemeClr val="accent1"/>
          </a:fillRef>
          <a:effectRef idx="2">
            <a:schemeClr val="accent1"/>
          </a:effectRef>
          <a:fontRef idx="minor">
            <a:schemeClr val="tx1"/>
          </a:fontRef>
        </p:style>
      </p:cxnSp>
      <p:sp>
        <p:nvSpPr>
          <p:cNvPr id="9" name="Título 4">
            <a:extLst>
              <a:ext uri="{FF2B5EF4-FFF2-40B4-BE49-F238E27FC236}">
                <a16:creationId xmlns:a16="http://schemas.microsoft.com/office/drawing/2014/main" id="{CBF30FAC-9277-431F-80EE-931F09FA3272}"/>
              </a:ext>
            </a:extLst>
          </p:cNvPr>
          <p:cNvSpPr txBox="1">
            <a:spLocks/>
          </p:cNvSpPr>
          <p:nvPr/>
        </p:nvSpPr>
        <p:spPr>
          <a:xfrm>
            <a:off x="182744" y="-76451"/>
            <a:ext cx="10515600" cy="9860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sz="2400" b="1" dirty="0">
                <a:solidFill>
                  <a:srgbClr val="2B5A70"/>
                </a:solidFill>
                <a:cs typeface="Arial" panose="020B0604020202020204" pitchFamily="34" charset="0"/>
              </a:rPr>
              <a:t>ANEXO: DETERMINACIÓN DEL RECARGO</a:t>
            </a:r>
          </a:p>
        </p:txBody>
      </p:sp>
      <p:sp>
        <p:nvSpPr>
          <p:cNvPr id="11" name="Título 4">
            <a:extLst>
              <a:ext uri="{FF2B5EF4-FFF2-40B4-BE49-F238E27FC236}">
                <a16:creationId xmlns:a16="http://schemas.microsoft.com/office/drawing/2014/main" id="{CE73B9F4-7B46-43C0-BE62-C5465AD2890E}"/>
              </a:ext>
            </a:extLst>
          </p:cNvPr>
          <p:cNvSpPr txBox="1">
            <a:spLocks/>
          </p:cNvSpPr>
          <p:nvPr/>
        </p:nvSpPr>
        <p:spPr>
          <a:xfrm>
            <a:off x="860008" y="1001164"/>
            <a:ext cx="4829593" cy="578420"/>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AR" sz="2000" dirty="0">
                <a:solidFill>
                  <a:schemeClr val="bg1">
                    <a:lumMod val="50000"/>
                  </a:schemeClr>
                </a:solidFill>
                <a:cs typeface="Arial" panose="020B0604020202020204" pitchFamily="34" charset="0"/>
              </a:rPr>
              <a:t>ESCENARIO DE RECAUDACIÓN SEGÚN SEGMENTO DE CONSUMO</a:t>
            </a:r>
          </a:p>
        </p:txBody>
      </p:sp>
      <p:sp>
        <p:nvSpPr>
          <p:cNvPr id="14" name="Título 4">
            <a:extLst>
              <a:ext uri="{FF2B5EF4-FFF2-40B4-BE49-F238E27FC236}">
                <a16:creationId xmlns:a16="http://schemas.microsoft.com/office/drawing/2014/main" id="{3A0BA0E6-2C4D-4F36-9A8A-50EF35245FCA}"/>
              </a:ext>
            </a:extLst>
          </p:cNvPr>
          <p:cNvSpPr txBox="1">
            <a:spLocks/>
          </p:cNvSpPr>
          <p:nvPr/>
        </p:nvSpPr>
        <p:spPr>
          <a:xfrm>
            <a:off x="6313716" y="972013"/>
            <a:ext cx="4829593" cy="578420"/>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AR" sz="2000" dirty="0">
                <a:solidFill>
                  <a:schemeClr val="bg1">
                    <a:lumMod val="50000"/>
                  </a:schemeClr>
                </a:solidFill>
                <a:cs typeface="Arial" panose="020B0604020202020204" pitchFamily="34" charset="0"/>
              </a:rPr>
              <a:t>ASIGNACIÓN POR TIPO DE GAS Y DISTRIBUIDORA</a:t>
            </a:r>
          </a:p>
        </p:txBody>
      </p:sp>
      <p:graphicFrame>
        <p:nvGraphicFramePr>
          <p:cNvPr id="15" name="Tabla 14">
            <a:extLst>
              <a:ext uri="{FF2B5EF4-FFF2-40B4-BE49-F238E27FC236}">
                <a16:creationId xmlns:a16="http://schemas.microsoft.com/office/drawing/2014/main" id="{E725FC66-D01D-47F0-86DA-479D2BCB6C9E}"/>
              </a:ext>
            </a:extLst>
          </p:cNvPr>
          <p:cNvGraphicFramePr>
            <a:graphicFrameLocks noGrp="1"/>
          </p:cNvGraphicFramePr>
          <p:nvPr>
            <p:extLst>
              <p:ext uri="{D42A27DB-BD31-4B8C-83A1-F6EECF244321}">
                <p14:modId xmlns:p14="http://schemas.microsoft.com/office/powerpoint/2010/main" val="21845778"/>
              </p:ext>
            </p:extLst>
          </p:nvPr>
        </p:nvGraphicFramePr>
        <p:xfrm>
          <a:off x="793301" y="1678852"/>
          <a:ext cx="4896300" cy="4518752"/>
        </p:xfrm>
        <a:graphic>
          <a:graphicData uri="http://schemas.openxmlformats.org/drawingml/2006/table">
            <a:tbl>
              <a:tblPr firstRow="1">
                <a:tableStyleId>{93296810-A885-4BE3-A3E7-6D5BEEA58F35}</a:tableStyleId>
              </a:tblPr>
              <a:tblGrid>
                <a:gridCol w="3023957">
                  <a:extLst>
                    <a:ext uri="{9D8B030D-6E8A-4147-A177-3AD203B41FA5}">
                      <a16:colId xmlns:a16="http://schemas.microsoft.com/office/drawing/2014/main" val="2724133319"/>
                    </a:ext>
                  </a:extLst>
                </a:gridCol>
                <a:gridCol w="1872343">
                  <a:extLst>
                    <a:ext uri="{9D8B030D-6E8A-4147-A177-3AD203B41FA5}">
                      <a16:colId xmlns:a16="http://schemas.microsoft.com/office/drawing/2014/main" val="2833855071"/>
                    </a:ext>
                  </a:extLst>
                </a:gridCol>
              </a:tblGrid>
              <a:tr h="647339">
                <a:tc>
                  <a:txBody>
                    <a:bodyPr/>
                    <a:lstStyle/>
                    <a:p>
                      <a:pPr algn="ctr" fontAlgn="ctr"/>
                      <a:r>
                        <a:rPr lang="es-AR" sz="1600" b="1" u="none" strike="noStrike" dirty="0">
                          <a:effectLst/>
                          <a:latin typeface="+mj-lt"/>
                          <a:cs typeface="Arial" panose="020B0604020202020204" pitchFamily="34" charset="0"/>
                        </a:rPr>
                        <a:t>RECAUDACIÓN (MM$)</a:t>
                      </a:r>
                      <a:endParaRPr lang="es-AR" sz="1600" b="1" i="0" u="none" strike="noStrike" dirty="0">
                        <a:solidFill>
                          <a:srgbClr val="000000"/>
                        </a:solidFill>
                        <a:effectLst/>
                        <a:latin typeface="+mj-lt"/>
                        <a:cs typeface="Arial" panose="020B0604020202020204" pitchFamily="34" charset="0"/>
                      </a:endParaRPr>
                    </a:p>
                  </a:txBody>
                  <a:tcPr marL="6350" marR="6350" marT="6350" marB="0" anchor="ctr"/>
                </a:tc>
                <a:tc>
                  <a:txBody>
                    <a:bodyPr/>
                    <a:lstStyle/>
                    <a:p>
                      <a:pPr algn="ctr" fontAlgn="ctr"/>
                      <a:r>
                        <a:rPr lang="es-AR" sz="1600" b="1" u="none" strike="noStrike" dirty="0">
                          <a:effectLst/>
                          <a:latin typeface="+mj-lt"/>
                          <a:cs typeface="Arial" panose="020B0604020202020204" pitchFamily="34" charset="0"/>
                        </a:rPr>
                        <a:t>25.234</a:t>
                      </a:r>
                      <a:endParaRPr lang="es-AR" sz="1600" b="1" i="0" u="none" strike="noStrike" dirty="0">
                        <a:solidFill>
                          <a:srgbClr val="000000"/>
                        </a:solidFill>
                        <a:effectLst/>
                        <a:latin typeface="+mj-lt"/>
                        <a:cs typeface="Arial" panose="020B0604020202020204" pitchFamily="34" charset="0"/>
                      </a:endParaRPr>
                    </a:p>
                  </a:txBody>
                  <a:tcPr marL="6350" marR="6350" marT="6350" marB="0" anchor="ctr"/>
                </a:tc>
                <a:extLst>
                  <a:ext uri="{0D108BD9-81ED-4DB2-BD59-A6C34878D82A}">
                    <a16:rowId xmlns:a16="http://schemas.microsoft.com/office/drawing/2014/main" val="3797671331"/>
                  </a:ext>
                </a:extLst>
              </a:tr>
              <a:tr h="768979">
                <a:tc>
                  <a:txBody>
                    <a:bodyPr/>
                    <a:lstStyle/>
                    <a:p>
                      <a:pPr algn="ctr" fontAlgn="ctr"/>
                      <a:r>
                        <a:rPr lang="es-AR" sz="1400" u="none" strike="noStrike" dirty="0">
                          <a:effectLst/>
                          <a:latin typeface="+mj-lt"/>
                          <a:cs typeface="Arial" panose="020B0604020202020204" pitchFamily="34" charset="0"/>
                        </a:rPr>
                        <a:t>RESIDENCIAL</a:t>
                      </a:r>
                      <a:endParaRPr lang="es-AR" sz="1400" b="0" i="0" u="none" strike="noStrike" dirty="0">
                        <a:solidFill>
                          <a:srgbClr val="000000"/>
                        </a:solidFill>
                        <a:effectLst/>
                        <a:latin typeface="+mj-lt"/>
                        <a:cs typeface="Arial" panose="020B0604020202020204" pitchFamily="34" charset="0"/>
                      </a:endParaRPr>
                    </a:p>
                  </a:txBody>
                  <a:tcPr marL="95250" marR="6350" marT="6350" marB="0" anchor="ctr"/>
                </a:tc>
                <a:tc>
                  <a:txBody>
                    <a:bodyPr/>
                    <a:lstStyle/>
                    <a:p>
                      <a:pPr algn="ctr" fontAlgn="ctr"/>
                      <a:r>
                        <a:rPr lang="es-AR" sz="1400" u="none" strike="noStrike" dirty="0">
                          <a:effectLst/>
                          <a:latin typeface="+mj-lt"/>
                          <a:cs typeface="Arial" panose="020B0604020202020204" pitchFamily="34" charset="0"/>
                        </a:rPr>
                        <a:t>3.152</a:t>
                      </a:r>
                      <a:endParaRPr lang="es-AR" sz="1400" b="0" i="0" u="none" strike="noStrike" dirty="0">
                        <a:solidFill>
                          <a:srgbClr val="000000"/>
                        </a:solidFill>
                        <a:effectLst/>
                        <a:latin typeface="+mj-lt"/>
                        <a:cs typeface="Arial" panose="020B0604020202020204" pitchFamily="34" charset="0"/>
                      </a:endParaRPr>
                    </a:p>
                  </a:txBody>
                  <a:tcPr marL="6350" marR="6350" marT="6350" marB="0" anchor="ctr"/>
                </a:tc>
                <a:extLst>
                  <a:ext uri="{0D108BD9-81ED-4DB2-BD59-A6C34878D82A}">
                    <a16:rowId xmlns:a16="http://schemas.microsoft.com/office/drawing/2014/main" val="1788062653"/>
                  </a:ext>
                </a:extLst>
              </a:tr>
              <a:tr h="768979">
                <a:tc>
                  <a:txBody>
                    <a:bodyPr/>
                    <a:lstStyle/>
                    <a:p>
                      <a:pPr algn="ctr" fontAlgn="ctr"/>
                      <a:r>
                        <a:rPr lang="es-AR" sz="1400" u="none" strike="noStrike" dirty="0">
                          <a:effectLst/>
                          <a:latin typeface="+mj-lt"/>
                          <a:cs typeface="Arial" panose="020B0604020202020204" pitchFamily="34" charset="0"/>
                        </a:rPr>
                        <a:t>SGP (SC)</a:t>
                      </a:r>
                      <a:endParaRPr lang="es-AR" sz="1400" b="0" i="0" u="none" strike="noStrike" dirty="0">
                        <a:solidFill>
                          <a:srgbClr val="000000"/>
                        </a:solidFill>
                        <a:effectLst/>
                        <a:latin typeface="+mj-lt"/>
                        <a:cs typeface="Arial" panose="020B0604020202020204" pitchFamily="34" charset="0"/>
                      </a:endParaRPr>
                    </a:p>
                  </a:txBody>
                  <a:tcPr marL="95250" marR="6350" marT="6350" marB="0" anchor="ctr"/>
                </a:tc>
                <a:tc>
                  <a:txBody>
                    <a:bodyPr/>
                    <a:lstStyle/>
                    <a:p>
                      <a:pPr algn="ctr" fontAlgn="ctr"/>
                      <a:r>
                        <a:rPr lang="es-AR" sz="1400" u="none" strike="noStrike" dirty="0">
                          <a:effectLst/>
                          <a:latin typeface="+mj-lt"/>
                          <a:cs typeface="Arial" panose="020B0604020202020204" pitchFamily="34" charset="0"/>
                        </a:rPr>
                        <a:t>706</a:t>
                      </a:r>
                      <a:endParaRPr lang="es-AR" sz="1400" b="0" i="0" u="none" strike="noStrike" dirty="0">
                        <a:solidFill>
                          <a:srgbClr val="000000"/>
                        </a:solidFill>
                        <a:effectLst/>
                        <a:latin typeface="+mj-lt"/>
                        <a:cs typeface="Arial" panose="020B0604020202020204" pitchFamily="34" charset="0"/>
                      </a:endParaRPr>
                    </a:p>
                  </a:txBody>
                  <a:tcPr marL="6350" marR="6350" marT="6350" marB="0" anchor="ctr"/>
                </a:tc>
                <a:extLst>
                  <a:ext uri="{0D108BD9-81ED-4DB2-BD59-A6C34878D82A}">
                    <a16:rowId xmlns:a16="http://schemas.microsoft.com/office/drawing/2014/main" val="1544357220"/>
                  </a:ext>
                </a:extLst>
              </a:tr>
              <a:tr h="768979">
                <a:tc>
                  <a:txBody>
                    <a:bodyPr/>
                    <a:lstStyle/>
                    <a:p>
                      <a:pPr algn="ctr" fontAlgn="ctr"/>
                      <a:r>
                        <a:rPr lang="es-AR" sz="1400" u="none" strike="noStrike" dirty="0">
                          <a:effectLst/>
                          <a:latin typeface="+mj-lt"/>
                          <a:cs typeface="Arial" panose="020B0604020202020204" pitchFamily="34" charset="0"/>
                        </a:rPr>
                        <a:t>GNC</a:t>
                      </a:r>
                      <a:endParaRPr lang="es-AR" sz="1400" b="0" i="0" u="none" strike="noStrike" dirty="0">
                        <a:solidFill>
                          <a:srgbClr val="000000"/>
                        </a:solidFill>
                        <a:effectLst/>
                        <a:latin typeface="+mj-lt"/>
                        <a:cs typeface="Arial" panose="020B0604020202020204" pitchFamily="34" charset="0"/>
                      </a:endParaRPr>
                    </a:p>
                  </a:txBody>
                  <a:tcPr marL="95250" marR="6350" marT="6350" marB="0" anchor="ctr"/>
                </a:tc>
                <a:tc>
                  <a:txBody>
                    <a:bodyPr/>
                    <a:lstStyle/>
                    <a:p>
                      <a:pPr algn="ctr" fontAlgn="ctr"/>
                      <a:r>
                        <a:rPr lang="es-AR" sz="1400" u="none" strike="noStrike" dirty="0">
                          <a:effectLst/>
                          <a:latin typeface="+mj-lt"/>
                          <a:cs typeface="Arial" panose="020B0604020202020204" pitchFamily="34" charset="0"/>
                        </a:rPr>
                        <a:t>1.153</a:t>
                      </a:r>
                      <a:endParaRPr lang="es-AR" sz="1400" b="0" i="0" u="none" strike="noStrike" dirty="0">
                        <a:solidFill>
                          <a:srgbClr val="000000"/>
                        </a:solidFill>
                        <a:effectLst/>
                        <a:latin typeface="+mj-lt"/>
                        <a:cs typeface="Arial" panose="020B0604020202020204" pitchFamily="34" charset="0"/>
                      </a:endParaRPr>
                    </a:p>
                  </a:txBody>
                  <a:tcPr marL="6350" marR="6350" marT="6350" marB="0" anchor="ctr"/>
                </a:tc>
                <a:extLst>
                  <a:ext uri="{0D108BD9-81ED-4DB2-BD59-A6C34878D82A}">
                    <a16:rowId xmlns:a16="http://schemas.microsoft.com/office/drawing/2014/main" val="624777305"/>
                  </a:ext>
                </a:extLst>
              </a:tr>
              <a:tr h="768979">
                <a:tc>
                  <a:txBody>
                    <a:bodyPr/>
                    <a:lstStyle/>
                    <a:p>
                      <a:pPr algn="ctr" fontAlgn="ctr"/>
                      <a:r>
                        <a:rPr lang="es-AR" sz="1400" u="none" strike="noStrike" dirty="0">
                          <a:effectLst/>
                          <a:latin typeface="+mj-lt"/>
                          <a:cs typeface="Arial" panose="020B0604020202020204" pitchFamily="34" charset="0"/>
                        </a:rPr>
                        <a:t>USINAS</a:t>
                      </a:r>
                      <a:endParaRPr lang="es-AR" sz="1400" b="0" i="0" u="none" strike="noStrike" dirty="0">
                        <a:solidFill>
                          <a:srgbClr val="000000"/>
                        </a:solidFill>
                        <a:effectLst/>
                        <a:latin typeface="+mj-lt"/>
                        <a:cs typeface="Arial" panose="020B0604020202020204" pitchFamily="34" charset="0"/>
                      </a:endParaRPr>
                    </a:p>
                  </a:txBody>
                  <a:tcPr marL="95250" marR="6350" marT="6350" marB="0" anchor="ctr"/>
                </a:tc>
                <a:tc>
                  <a:txBody>
                    <a:bodyPr/>
                    <a:lstStyle/>
                    <a:p>
                      <a:pPr algn="ctr" fontAlgn="ctr"/>
                      <a:r>
                        <a:rPr lang="es-AR" sz="1400" u="none" strike="noStrike" dirty="0">
                          <a:effectLst/>
                          <a:latin typeface="+mj-lt"/>
                          <a:cs typeface="Arial" panose="020B0604020202020204" pitchFamily="34" charset="0"/>
                        </a:rPr>
                        <a:t>10.980</a:t>
                      </a:r>
                      <a:endParaRPr lang="es-AR" sz="1400" b="0" i="0" u="none" strike="noStrike" dirty="0">
                        <a:solidFill>
                          <a:srgbClr val="000000"/>
                        </a:solidFill>
                        <a:effectLst/>
                        <a:latin typeface="+mj-lt"/>
                        <a:cs typeface="Arial" panose="020B0604020202020204" pitchFamily="34" charset="0"/>
                      </a:endParaRPr>
                    </a:p>
                  </a:txBody>
                  <a:tcPr marL="6350" marR="6350" marT="6350" marB="0" anchor="ctr"/>
                </a:tc>
                <a:extLst>
                  <a:ext uri="{0D108BD9-81ED-4DB2-BD59-A6C34878D82A}">
                    <a16:rowId xmlns:a16="http://schemas.microsoft.com/office/drawing/2014/main" val="3349146512"/>
                  </a:ext>
                </a:extLst>
              </a:tr>
              <a:tr h="795497">
                <a:tc>
                  <a:txBody>
                    <a:bodyPr/>
                    <a:lstStyle/>
                    <a:p>
                      <a:pPr algn="ctr" fontAlgn="ctr"/>
                      <a:r>
                        <a:rPr lang="es-AR" sz="1400" u="none" strike="noStrike" dirty="0">
                          <a:effectLst/>
                          <a:latin typeface="+mj-lt"/>
                          <a:cs typeface="Arial" panose="020B0604020202020204" pitchFamily="34" charset="0"/>
                        </a:rPr>
                        <a:t>Grandes Usuarios</a:t>
                      </a:r>
                      <a:endParaRPr lang="es-AR" sz="1400" b="0" i="0" u="none" strike="noStrike" dirty="0">
                        <a:solidFill>
                          <a:srgbClr val="000000"/>
                        </a:solidFill>
                        <a:effectLst/>
                        <a:latin typeface="+mj-lt"/>
                        <a:cs typeface="Arial" panose="020B0604020202020204" pitchFamily="34" charset="0"/>
                      </a:endParaRPr>
                    </a:p>
                  </a:txBody>
                  <a:tcPr marL="95250" marR="6350" marT="6350" marB="0" anchor="ctr"/>
                </a:tc>
                <a:tc>
                  <a:txBody>
                    <a:bodyPr/>
                    <a:lstStyle/>
                    <a:p>
                      <a:pPr algn="ctr" fontAlgn="ctr"/>
                      <a:r>
                        <a:rPr lang="es-AR" sz="1400" u="none" strike="noStrike" dirty="0">
                          <a:effectLst/>
                          <a:latin typeface="+mj-lt"/>
                          <a:cs typeface="Arial" panose="020B0604020202020204" pitchFamily="34" charset="0"/>
                        </a:rPr>
                        <a:t>9.243</a:t>
                      </a:r>
                      <a:endParaRPr lang="es-AR" sz="1400" b="0" i="0" u="none" strike="noStrike" dirty="0">
                        <a:solidFill>
                          <a:srgbClr val="000000"/>
                        </a:solidFill>
                        <a:effectLst/>
                        <a:latin typeface="+mj-lt"/>
                        <a:cs typeface="Arial" panose="020B0604020202020204" pitchFamily="34" charset="0"/>
                      </a:endParaRPr>
                    </a:p>
                  </a:txBody>
                  <a:tcPr marL="6350" marR="6350" marT="6350" marB="0" anchor="ctr"/>
                </a:tc>
                <a:extLst>
                  <a:ext uri="{0D108BD9-81ED-4DB2-BD59-A6C34878D82A}">
                    <a16:rowId xmlns:a16="http://schemas.microsoft.com/office/drawing/2014/main" val="575115091"/>
                  </a:ext>
                </a:extLst>
              </a:tr>
            </a:tbl>
          </a:graphicData>
        </a:graphic>
      </p:graphicFrame>
      <p:graphicFrame>
        <p:nvGraphicFramePr>
          <p:cNvPr id="16" name="Tabla 15">
            <a:extLst>
              <a:ext uri="{FF2B5EF4-FFF2-40B4-BE49-F238E27FC236}">
                <a16:creationId xmlns:a16="http://schemas.microsoft.com/office/drawing/2014/main" id="{8A93F9B5-C5B6-4272-8A4D-17516DA22296}"/>
              </a:ext>
            </a:extLst>
          </p:cNvPr>
          <p:cNvGraphicFramePr>
            <a:graphicFrameLocks noGrp="1"/>
          </p:cNvGraphicFramePr>
          <p:nvPr>
            <p:extLst>
              <p:ext uri="{D42A27DB-BD31-4B8C-83A1-F6EECF244321}">
                <p14:modId xmlns:p14="http://schemas.microsoft.com/office/powerpoint/2010/main" val="4245449702"/>
              </p:ext>
            </p:extLst>
          </p:nvPr>
        </p:nvGraphicFramePr>
        <p:xfrm>
          <a:off x="6313716" y="1678852"/>
          <a:ext cx="4760684" cy="4518753"/>
        </p:xfrm>
        <a:graphic>
          <a:graphicData uri="http://schemas.openxmlformats.org/drawingml/2006/table">
            <a:tbl>
              <a:tblPr firstRow="1">
                <a:tableStyleId>{7DF18680-E054-41AD-8BC1-D1AEF772440D}</a:tableStyleId>
              </a:tblPr>
              <a:tblGrid>
                <a:gridCol w="3262398">
                  <a:extLst>
                    <a:ext uri="{9D8B030D-6E8A-4147-A177-3AD203B41FA5}">
                      <a16:colId xmlns:a16="http://schemas.microsoft.com/office/drawing/2014/main" val="3920718530"/>
                    </a:ext>
                  </a:extLst>
                </a:gridCol>
                <a:gridCol w="1498286">
                  <a:extLst>
                    <a:ext uri="{9D8B030D-6E8A-4147-A177-3AD203B41FA5}">
                      <a16:colId xmlns:a16="http://schemas.microsoft.com/office/drawing/2014/main" val="2092011514"/>
                    </a:ext>
                  </a:extLst>
                </a:gridCol>
              </a:tblGrid>
              <a:tr h="658676">
                <a:tc>
                  <a:txBody>
                    <a:bodyPr/>
                    <a:lstStyle/>
                    <a:p>
                      <a:pPr algn="ctr" fontAlgn="ctr"/>
                      <a:r>
                        <a:rPr lang="es-AR" sz="1600" b="1" u="none" strike="noStrike" dirty="0">
                          <a:effectLst/>
                          <a:latin typeface="+mj-lt"/>
                          <a:cs typeface="Arial" panose="020B0604020202020204" pitchFamily="34" charset="0"/>
                        </a:rPr>
                        <a:t>REQUERIMIENTO</a:t>
                      </a:r>
                      <a:r>
                        <a:rPr lang="es-AR" sz="1600" b="1" u="none" strike="noStrike" dirty="0">
                          <a:effectLst/>
                          <a:latin typeface="+mj-lt"/>
                        </a:rPr>
                        <a:t>  (MM$)</a:t>
                      </a:r>
                      <a:endParaRPr lang="es-AR" sz="1600" b="1" i="0" u="none" strike="noStrike" dirty="0">
                        <a:solidFill>
                          <a:srgbClr val="000000"/>
                        </a:solidFill>
                        <a:effectLst/>
                        <a:latin typeface="+mj-lt"/>
                      </a:endParaRPr>
                    </a:p>
                  </a:txBody>
                  <a:tcPr marL="6350" marR="6350" marT="6350" marB="0" anchor="ctr"/>
                </a:tc>
                <a:tc>
                  <a:txBody>
                    <a:bodyPr/>
                    <a:lstStyle/>
                    <a:p>
                      <a:pPr algn="ctr" fontAlgn="ctr"/>
                      <a:r>
                        <a:rPr lang="es-AR" sz="1600" b="1" u="none" strike="noStrike" dirty="0">
                          <a:effectLst/>
                          <a:latin typeface="+mj-lt"/>
                        </a:rPr>
                        <a:t> 25.234 </a:t>
                      </a:r>
                      <a:endParaRPr lang="es-AR" sz="1600" b="1" i="0" u="none" strike="noStrike" dirty="0">
                        <a:solidFill>
                          <a:srgbClr val="000000"/>
                        </a:solidFill>
                        <a:effectLst/>
                        <a:latin typeface="+mj-lt"/>
                      </a:endParaRPr>
                    </a:p>
                  </a:txBody>
                  <a:tcPr marL="6350" marR="6350" marT="6350" marB="0" anchor="ctr"/>
                </a:tc>
                <a:extLst>
                  <a:ext uri="{0D108BD9-81ED-4DB2-BD59-A6C34878D82A}">
                    <a16:rowId xmlns:a16="http://schemas.microsoft.com/office/drawing/2014/main" val="4290961625"/>
                  </a:ext>
                </a:extLst>
              </a:tr>
              <a:tr h="268063">
                <a:tc>
                  <a:txBody>
                    <a:bodyPr/>
                    <a:lstStyle/>
                    <a:p>
                      <a:pPr algn="l" fontAlgn="ctr"/>
                      <a:r>
                        <a:rPr lang="es-AR" sz="1400" b="1" u="none" strike="noStrike" dirty="0">
                          <a:effectLst/>
                          <a:latin typeface="+mj-lt"/>
                          <a:cs typeface="Arial" panose="020B0604020202020204" pitchFamily="34" charset="0"/>
                        </a:rPr>
                        <a:t>GAS NATURAL</a:t>
                      </a:r>
                      <a:endParaRPr lang="es-AR" sz="1400" b="1" i="0" u="none" strike="noStrike" dirty="0">
                        <a:solidFill>
                          <a:srgbClr val="000000"/>
                        </a:solidFill>
                        <a:effectLst/>
                        <a:latin typeface="+mj-lt"/>
                        <a:cs typeface="Arial" panose="020B0604020202020204" pitchFamily="34" charset="0"/>
                      </a:endParaRPr>
                    </a:p>
                  </a:txBody>
                  <a:tcPr marL="6350" marR="6350" marT="6350" marB="0" anchor="ctr"/>
                </a:tc>
                <a:tc>
                  <a:txBody>
                    <a:bodyPr/>
                    <a:lstStyle/>
                    <a:p>
                      <a:pPr algn="ctr" fontAlgn="ctr"/>
                      <a:r>
                        <a:rPr lang="es-AR" sz="1400" b="1" i="0" u="none" strike="noStrike" dirty="0">
                          <a:solidFill>
                            <a:srgbClr val="000000"/>
                          </a:solidFill>
                          <a:effectLst/>
                          <a:latin typeface="+mj-lt"/>
                          <a:cs typeface="Arial" panose="020B0604020202020204" pitchFamily="34" charset="0"/>
                        </a:rPr>
                        <a:t>23.785</a:t>
                      </a:r>
                    </a:p>
                  </a:txBody>
                  <a:tcPr marL="6350" marR="6350" marT="6350" marB="0" anchor="ctr"/>
                </a:tc>
                <a:extLst>
                  <a:ext uri="{0D108BD9-81ED-4DB2-BD59-A6C34878D82A}">
                    <a16:rowId xmlns:a16="http://schemas.microsoft.com/office/drawing/2014/main" val="2911807933"/>
                  </a:ext>
                </a:extLst>
              </a:tr>
              <a:tr h="268063">
                <a:tc>
                  <a:txBody>
                    <a:bodyPr/>
                    <a:lstStyle/>
                    <a:p>
                      <a:pPr algn="l" fontAlgn="ctr"/>
                      <a:r>
                        <a:rPr lang="es-AR" sz="1400" u="none" strike="noStrike" dirty="0">
                          <a:effectLst/>
                          <a:latin typeface="+mj-lt"/>
                          <a:cs typeface="Arial" panose="020B0604020202020204" pitchFamily="34" charset="0"/>
                        </a:rPr>
                        <a:t>GASNOR</a:t>
                      </a:r>
                      <a:endParaRPr lang="es-AR" sz="1400" b="0" i="0" u="none" strike="noStrike" dirty="0">
                        <a:solidFill>
                          <a:srgbClr val="000000"/>
                        </a:solidFill>
                        <a:effectLst/>
                        <a:latin typeface="+mj-lt"/>
                        <a:cs typeface="Arial" panose="020B0604020202020204" pitchFamily="34" charset="0"/>
                      </a:endParaRPr>
                    </a:p>
                  </a:txBody>
                  <a:tcPr marL="95250" marR="6350" marT="6350" marB="0" anchor="ctr"/>
                </a:tc>
                <a:tc>
                  <a:txBody>
                    <a:bodyPr/>
                    <a:lstStyle/>
                    <a:p>
                      <a:pPr algn="ctr" fontAlgn="ctr"/>
                      <a:r>
                        <a:rPr lang="es-AR" sz="1400" b="0" i="0" u="none" strike="noStrike" dirty="0">
                          <a:solidFill>
                            <a:srgbClr val="000000"/>
                          </a:solidFill>
                          <a:effectLst/>
                          <a:latin typeface="+mj-lt"/>
                          <a:cs typeface="Arial" panose="020B0604020202020204" pitchFamily="34" charset="0"/>
                        </a:rPr>
                        <a:t>403</a:t>
                      </a:r>
                    </a:p>
                  </a:txBody>
                  <a:tcPr marL="6350" marR="6350" marT="6350" marB="0" anchor="ctr"/>
                </a:tc>
                <a:extLst>
                  <a:ext uri="{0D108BD9-81ED-4DB2-BD59-A6C34878D82A}">
                    <a16:rowId xmlns:a16="http://schemas.microsoft.com/office/drawing/2014/main" val="3425696623"/>
                  </a:ext>
                </a:extLst>
              </a:tr>
              <a:tr h="268063">
                <a:tc>
                  <a:txBody>
                    <a:bodyPr/>
                    <a:lstStyle/>
                    <a:p>
                      <a:pPr algn="l" fontAlgn="ctr"/>
                      <a:r>
                        <a:rPr lang="es-AR" sz="1400" u="none" strike="noStrike" dirty="0">
                          <a:effectLst/>
                          <a:latin typeface="+mj-lt"/>
                          <a:cs typeface="Arial" panose="020B0604020202020204" pitchFamily="34" charset="0"/>
                        </a:rPr>
                        <a:t>SUR</a:t>
                      </a:r>
                      <a:endParaRPr lang="es-AR" sz="1400" b="0" i="0" u="none" strike="noStrike" dirty="0">
                        <a:solidFill>
                          <a:srgbClr val="000000"/>
                        </a:solidFill>
                        <a:effectLst/>
                        <a:latin typeface="+mj-lt"/>
                        <a:cs typeface="Arial" panose="020B0604020202020204" pitchFamily="34" charset="0"/>
                      </a:endParaRPr>
                    </a:p>
                  </a:txBody>
                  <a:tcPr marL="95250" marR="6350" marT="6350" marB="0" anchor="ctr"/>
                </a:tc>
                <a:tc>
                  <a:txBody>
                    <a:bodyPr/>
                    <a:lstStyle/>
                    <a:p>
                      <a:pPr algn="ctr" fontAlgn="ctr"/>
                      <a:r>
                        <a:rPr lang="es-AR" sz="1400" b="0" i="0" u="none" strike="noStrike" dirty="0">
                          <a:solidFill>
                            <a:srgbClr val="000000"/>
                          </a:solidFill>
                          <a:effectLst/>
                          <a:latin typeface="+mj-lt"/>
                          <a:cs typeface="Arial" panose="020B0604020202020204" pitchFamily="34" charset="0"/>
                        </a:rPr>
                        <a:t>8.407</a:t>
                      </a:r>
                    </a:p>
                  </a:txBody>
                  <a:tcPr marL="6350" marR="6350" marT="6350" marB="0" anchor="ctr"/>
                </a:tc>
                <a:extLst>
                  <a:ext uri="{0D108BD9-81ED-4DB2-BD59-A6C34878D82A}">
                    <a16:rowId xmlns:a16="http://schemas.microsoft.com/office/drawing/2014/main" val="643245924"/>
                  </a:ext>
                </a:extLst>
              </a:tr>
              <a:tr h="285098">
                <a:tc>
                  <a:txBody>
                    <a:bodyPr/>
                    <a:lstStyle/>
                    <a:p>
                      <a:pPr algn="l" fontAlgn="ctr"/>
                      <a:r>
                        <a:rPr lang="es-AR" sz="1400" u="none" strike="noStrike" dirty="0">
                          <a:effectLst/>
                          <a:latin typeface="+mj-lt"/>
                          <a:cs typeface="Arial" panose="020B0604020202020204" pitchFamily="34" charset="0"/>
                        </a:rPr>
                        <a:t>PAMPEANA</a:t>
                      </a:r>
                      <a:endParaRPr lang="es-AR" sz="1400" b="0" i="0" u="none" strike="noStrike" dirty="0">
                        <a:solidFill>
                          <a:srgbClr val="000000"/>
                        </a:solidFill>
                        <a:effectLst/>
                        <a:latin typeface="+mj-lt"/>
                        <a:cs typeface="Arial" panose="020B0604020202020204" pitchFamily="34" charset="0"/>
                      </a:endParaRPr>
                    </a:p>
                  </a:txBody>
                  <a:tcPr marL="95250" marR="6350" marT="6350" marB="0" anchor="ctr"/>
                </a:tc>
                <a:tc>
                  <a:txBody>
                    <a:bodyPr/>
                    <a:lstStyle/>
                    <a:p>
                      <a:pPr algn="ctr" fontAlgn="ctr"/>
                      <a:r>
                        <a:rPr lang="es-AR" sz="1400" b="0" i="0" u="none" strike="noStrike" dirty="0">
                          <a:solidFill>
                            <a:srgbClr val="000000"/>
                          </a:solidFill>
                          <a:effectLst/>
                          <a:latin typeface="+mj-lt"/>
                          <a:cs typeface="Arial" panose="020B0604020202020204" pitchFamily="34" charset="0"/>
                        </a:rPr>
                        <a:t>6.721</a:t>
                      </a:r>
                    </a:p>
                  </a:txBody>
                  <a:tcPr marL="6350" marR="6350" marT="6350" marB="0" anchor="ctr"/>
                </a:tc>
                <a:extLst>
                  <a:ext uri="{0D108BD9-81ED-4DB2-BD59-A6C34878D82A}">
                    <a16:rowId xmlns:a16="http://schemas.microsoft.com/office/drawing/2014/main" val="2750136977"/>
                  </a:ext>
                </a:extLst>
              </a:tr>
              <a:tr h="276188">
                <a:tc>
                  <a:txBody>
                    <a:bodyPr/>
                    <a:lstStyle/>
                    <a:p>
                      <a:pPr algn="l" fontAlgn="ctr"/>
                      <a:r>
                        <a:rPr lang="es-AR" sz="1400" u="none" strike="noStrike" dirty="0">
                          <a:effectLst/>
                          <a:latin typeface="+mj-lt"/>
                          <a:cs typeface="Arial" panose="020B0604020202020204" pitchFamily="34" charset="0"/>
                        </a:rPr>
                        <a:t>CUYANA</a:t>
                      </a:r>
                      <a:endParaRPr lang="es-AR" sz="1400" b="0" i="0" u="none" strike="noStrike" dirty="0">
                        <a:solidFill>
                          <a:srgbClr val="000000"/>
                        </a:solidFill>
                        <a:effectLst/>
                        <a:latin typeface="+mj-lt"/>
                        <a:cs typeface="Arial" panose="020B0604020202020204" pitchFamily="34" charset="0"/>
                      </a:endParaRPr>
                    </a:p>
                  </a:txBody>
                  <a:tcPr marL="95250" marR="6350" marT="6350" marB="0" anchor="ctr"/>
                </a:tc>
                <a:tc>
                  <a:txBody>
                    <a:bodyPr/>
                    <a:lstStyle/>
                    <a:p>
                      <a:pPr algn="ctr" fontAlgn="ctr"/>
                      <a:r>
                        <a:rPr lang="es-AR" sz="1400" b="0" i="0" u="none" strike="noStrike" dirty="0">
                          <a:solidFill>
                            <a:srgbClr val="000000"/>
                          </a:solidFill>
                          <a:effectLst/>
                          <a:latin typeface="+mj-lt"/>
                          <a:cs typeface="Arial" panose="020B0604020202020204" pitchFamily="34" charset="0"/>
                        </a:rPr>
                        <a:t>2.826</a:t>
                      </a:r>
                    </a:p>
                  </a:txBody>
                  <a:tcPr marL="6350" marR="6350" marT="6350" marB="0" anchor="ctr"/>
                </a:tc>
                <a:extLst>
                  <a:ext uri="{0D108BD9-81ED-4DB2-BD59-A6C34878D82A}">
                    <a16:rowId xmlns:a16="http://schemas.microsoft.com/office/drawing/2014/main" val="2709700722"/>
                  </a:ext>
                </a:extLst>
              </a:tr>
              <a:tr h="276188">
                <a:tc>
                  <a:txBody>
                    <a:bodyPr/>
                    <a:lstStyle/>
                    <a:p>
                      <a:pPr algn="l" fontAlgn="ctr"/>
                      <a:r>
                        <a:rPr lang="es-AR" sz="1400" u="none" strike="noStrike" dirty="0">
                          <a:effectLst/>
                          <a:latin typeface="+mj-lt"/>
                          <a:cs typeface="Arial" panose="020B0604020202020204" pitchFamily="34" charset="0"/>
                        </a:rPr>
                        <a:t>LITORAL</a:t>
                      </a:r>
                      <a:endParaRPr lang="es-AR" sz="1400" b="0" i="0" u="none" strike="noStrike" dirty="0">
                        <a:solidFill>
                          <a:srgbClr val="000000"/>
                        </a:solidFill>
                        <a:effectLst/>
                        <a:latin typeface="+mj-lt"/>
                        <a:cs typeface="Arial" panose="020B0604020202020204" pitchFamily="34" charset="0"/>
                      </a:endParaRPr>
                    </a:p>
                  </a:txBody>
                  <a:tcPr marL="95250" marR="6350" marT="6350" marB="0" anchor="ctr"/>
                </a:tc>
                <a:tc>
                  <a:txBody>
                    <a:bodyPr/>
                    <a:lstStyle/>
                    <a:p>
                      <a:pPr algn="ctr" fontAlgn="ctr"/>
                      <a:r>
                        <a:rPr lang="es-AR" sz="1400" b="0" i="0" u="none" strike="noStrike" dirty="0">
                          <a:solidFill>
                            <a:srgbClr val="000000"/>
                          </a:solidFill>
                          <a:effectLst/>
                          <a:latin typeface="+mj-lt"/>
                          <a:cs typeface="Arial" panose="020B0604020202020204" pitchFamily="34" charset="0"/>
                        </a:rPr>
                        <a:t>2.544</a:t>
                      </a:r>
                    </a:p>
                  </a:txBody>
                  <a:tcPr marL="6350" marR="6350" marT="6350" marB="0" anchor="ctr"/>
                </a:tc>
                <a:extLst>
                  <a:ext uri="{0D108BD9-81ED-4DB2-BD59-A6C34878D82A}">
                    <a16:rowId xmlns:a16="http://schemas.microsoft.com/office/drawing/2014/main" val="280811792"/>
                  </a:ext>
                </a:extLst>
              </a:tr>
              <a:tr h="276188">
                <a:tc>
                  <a:txBody>
                    <a:bodyPr/>
                    <a:lstStyle/>
                    <a:p>
                      <a:pPr algn="l" fontAlgn="ctr"/>
                      <a:r>
                        <a:rPr lang="es-AR" sz="1400" u="none" strike="noStrike" dirty="0">
                          <a:effectLst/>
                          <a:latin typeface="+mj-lt"/>
                          <a:cs typeface="Arial" panose="020B0604020202020204" pitchFamily="34" charset="0"/>
                        </a:rPr>
                        <a:t>NATURGY</a:t>
                      </a:r>
                      <a:endParaRPr lang="es-AR" sz="1400" b="0" i="0" u="none" strike="noStrike" dirty="0">
                        <a:solidFill>
                          <a:srgbClr val="000000"/>
                        </a:solidFill>
                        <a:effectLst/>
                        <a:latin typeface="+mj-lt"/>
                        <a:cs typeface="Arial" panose="020B0604020202020204" pitchFamily="34" charset="0"/>
                      </a:endParaRPr>
                    </a:p>
                  </a:txBody>
                  <a:tcPr marL="95250" marR="6350" marT="6350" marB="0" anchor="ctr"/>
                </a:tc>
                <a:tc>
                  <a:txBody>
                    <a:bodyPr/>
                    <a:lstStyle/>
                    <a:p>
                      <a:pPr algn="ctr" fontAlgn="ctr"/>
                      <a:r>
                        <a:rPr lang="es-AR" sz="1400" b="0" i="0" u="none" strike="noStrike" dirty="0">
                          <a:solidFill>
                            <a:srgbClr val="000000"/>
                          </a:solidFill>
                          <a:effectLst/>
                          <a:latin typeface="+mj-lt"/>
                          <a:cs typeface="Arial" panose="020B0604020202020204" pitchFamily="34" charset="0"/>
                        </a:rPr>
                        <a:t>343</a:t>
                      </a:r>
                    </a:p>
                  </a:txBody>
                  <a:tcPr marL="6350" marR="6350" marT="6350" marB="0" anchor="ctr"/>
                </a:tc>
                <a:extLst>
                  <a:ext uri="{0D108BD9-81ED-4DB2-BD59-A6C34878D82A}">
                    <a16:rowId xmlns:a16="http://schemas.microsoft.com/office/drawing/2014/main" val="2315706918"/>
                  </a:ext>
                </a:extLst>
              </a:tr>
              <a:tr h="276188">
                <a:tc>
                  <a:txBody>
                    <a:bodyPr/>
                    <a:lstStyle/>
                    <a:p>
                      <a:pPr algn="l" fontAlgn="ctr"/>
                      <a:r>
                        <a:rPr lang="es-AR" sz="1400" u="none" strike="noStrike" dirty="0">
                          <a:effectLst/>
                          <a:latin typeface="+mj-lt"/>
                          <a:cs typeface="Arial" panose="020B0604020202020204" pitchFamily="34" charset="0"/>
                        </a:rPr>
                        <a:t>CENTRO</a:t>
                      </a:r>
                      <a:endParaRPr lang="es-AR" sz="1400" b="0" i="0" u="none" strike="noStrike" dirty="0">
                        <a:solidFill>
                          <a:srgbClr val="000000"/>
                        </a:solidFill>
                        <a:effectLst/>
                        <a:latin typeface="+mj-lt"/>
                        <a:cs typeface="Arial" panose="020B0604020202020204" pitchFamily="34" charset="0"/>
                      </a:endParaRPr>
                    </a:p>
                  </a:txBody>
                  <a:tcPr marL="95250" marR="6350" marT="6350" marB="0" anchor="ctr"/>
                </a:tc>
                <a:tc>
                  <a:txBody>
                    <a:bodyPr/>
                    <a:lstStyle/>
                    <a:p>
                      <a:pPr algn="ctr" fontAlgn="ctr"/>
                      <a:r>
                        <a:rPr lang="es-AR" sz="1400" b="0" i="0" u="none" strike="noStrike" dirty="0">
                          <a:solidFill>
                            <a:srgbClr val="000000"/>
                          </a:solidFill>
                          <a:effectLst/>
                          <a:latin typeface="+mj-lt"/>
                          <a:cs typeface="Arial" panose="020B0604020202020204" pitchFamily="34" charset="0"/>
                        </a:rPr>
                        <a:t>2.542</a:t>
                      </a:r>
                    </a:p>
                  </a:txBody>
                  <a:tcPr marL="6350" marR="6350" marT="6350" marB="0" anchor="ctr"/>
                </a:tc>
                <a:extLst>
                  <a:ext uri="{0D108BD9-81ED-4DB2-BD59-A6C34878D82A}">
                    <a16:rowId xmlns:a16="http://schemas.microsoft.com/office/drawing/2014/main" val="742122780"/>
                  </a:ext>
                </a:extLst>
              </a:tr>
              <a:tr h="276188">
                <a:tc>
                  <a:txBody>
                    <a:bodyPr/>
                    <a:lstStyle/>
                    <a:p>
                      <a:pPr algn="l" fontAlgn="ctr"/>
                      <a:r>
                        <a:rPr lang="es-AR" sz="1400" b="1" u="none" strike="noStrike" dirty="0">
                          <a:effectLst/>
                          <a:latin typeface="+mj-lt"/>
                          <a:cs typeface="Arial" panose="020B0604020202020204" pitchFamily="34" charset="0"/>
                        </a:rPr>
                        <a:t>PROPANO INDILUIDO POR REDES</a:t>
                      </a:r>
                      <a:endParaRPr lang="es-AR" sz="1400" b="1" i="0" u="none" strike="noStrike" dirty="0">
                        <a:solidFill>
                          <a:srgbClr val="000000"/>
                        </a:solidFill>
                        <a:effectLst/>
                        <a:latin typeface="+mj-lt"/>
                        <a:cs typeface="Arial" panose="020B0604020202020204" pitchFamily="34" charset="0"/>
                      </a:endParaRPr>
                    </a:p>
                  </a:txBody>
                  <a:tcPr marL="6350" marR="6350" marT="6350" marB="0" anchor="ctr"/>
                </a:tc>
                <a:tc>
                  <a:txBody>
                    <a:bodyPr/>
                    <a:lstStyle/>
                    <a:p>
                      <a:pPr algn="ctr" fontAlgn="ctr"/>
                      <a:r>
                        <a:rPr lang="es-AR" sz="1400" b="1" i="0" u="none" strike="noStrike" dirty="0">
                          <a:solidFill>
                            <a:srgbClr val="000000"/>
                          </a:solidFill>
                          <a:effectLst/>
                          <a:latin typeface="+mj-lt"/>
                          <a:cs typeface="Arial" panose="020B0604020202020204" pitchFamily="34" charset="0"/>
                        </a:rPr>
                        <a:t>799</a:t>
                      </a:r>
                    </a:p>
                  </a:txBody>
                  <a:tcPr marL="6350" marR="6350" marT="6350" marB="0" anchor="ctr"/>
                </a:tc>
                <a:extLst>
                  <a:ext uri="{0D108BD9-81ED-4DB2-BD59-A6C34878D82A}">
                    <a16:rowId xmlns:a16="http://schemas.microsoft.com/office/drawing/2014/main" val="1287410372"/>
                  </a:ext>
                </a:extLst>
              </a:tr>
              <a:tr h="276188">
                <a:tc>
                  <a:txBody>
                    <a:bodyPr/>
                    <a:lstStyle/>
                    <a:p>
                      <a:pPr algn="l" fontAlgn="ctr"/>
                      <a:r>
                        <a:rPr lang="es-AR" sz="1400" u="none" strike="noStrike" dirty="0">
                          <a:effectLst/>
                          <a:latin typeface="+mj-lt"/>
                          <a:cs typeface="Arial" panose="020B0604020202020204" pitchFamily="34" charset="0"/>
                        </a:rPr>
                        <a:t>GASNOR</a:t>
                      </a:r>
                      <a:endParaRPr lang="es-AR" sz="1400" b="0" i="0" u="none" strike="noStrike" dirty="0">
                        <a:solidFill>
                          <a:srgbClr val="000000"/>
                        </a:solidFill>
                        <a:effectLst/>
                        <a:latin typeface="+mj-lt"/>
                        <a:cs typeface="Arial" panose="020B0604020202020204" pitchFamily="34" charset="0"/>
                      </a:endParaRPr>
                    </a:p>
                  </a:txBody>
                  <a:tcPr marL="95250" marR="6350" marT="6350" marB="0" anchor="ctr"/>
                </a:tc>
                <a:tc>
                  <a:txBody>
                    <a:bodyPr/>
                    <a:lstStyle/>
                    <a:p>
                      <a:pPr algn="ctr" fontAlgn="ctr"/>
                      <a:r>
                        <a:rPr lang="es-AR" sz="1400" b="0" i="0" u="none" strike="noStrike" dirty="0">
                          <a:solidFill>
                            <a:srgbClr val="000000"/>
                          </a:solidFill>
                          <a:effectLst/>
                          <a:latin typeface="+mj-lt"/>
                          <a:cs typeface="Arial" panose="020B0604020202020204" pitchFamily="34" charset="0"/>
                        </a:rPr>
                        <a:t>0</a:t>
                      </a:r>
                    </a:p>
                  </a:txBody>
                  <a:tcPr marL="6350" marR="6350" marT="6350" marB="0" anchor="ctr"/>
                </a:tc>
                <a:extLst>
                  <a:ext uri="{0D108BD9-81ED-4DB2-BD59-A6C34878D82A}">
                    <a16:rowId xmlns:a16="http://schemas.microsoft.com/office/drawing/2014/main" val="2861710018"/>
                  </a:ext>
                </a:extLst>
              </a:tr>
              <a:tr h="276188">
                <a:tc>
                  <a:txBody>
                    <a:bodyPr/>
                    <a:lstStyle/>
                    <a:p>
                      <a:pPr algn="l" fontAlgn="ctr"/>
                      <a:r>
                        <a:rPr lang="es-AR" sz="1400" u="none" strike="noStrike" dirty="0">
                          <a:effectLst/>
                          <a:latin typeface="+mj-lt"/>
                          <a:cs typeface="Arial" panose="020B0604020202020204" pitchFamily="34" charset="0"/>
                        </a:rPr>
                        <a:t>SUR</a:t>
                      </a:r>
                      <a:endParaRPr lang="es-AR" sz="1400" b="0" i="0" u="none" strike="noStrike" dirty="0">
                        <a:solidFill>
                          <a:srgbClr val="000000"/>
                        </a:solidFill>
                        <a:effectLst/>
                        <a:latin typeface="+mj-lt"/>
                        <a:cs typeface="Arial" panose="020B0604020202020204" pitchFamily="34" charset="0"/>
                      </a:endParaRPr>
                    </a:p>
                  </a:txBody>
                  <a:tcPr marL="95250" marR="6350" marT="6350" marB="0" anchor="ctr"/>
                </a:tc>
                <a:tc>
                  <a:txBody>
                    <a:bodyPr/>
                    <a:lstStyle/>
                    <a:p>
                      <a:pPr algn="ctr" fontAlgn="ctr"/>
                      <a:r>
                        <a:rPr lang="es-AR" sz="1400" b="0" i="0" u="none" strike="noStrike">
                          <a:solidFill>
                            <a:srgbClr val="000000"/>
                          </a:solidFill>
                          <a:effectLst/>
                          <a:latin typeface="+mj-lt"/>
                          <a:cs typeface="Arial" panose="020B0604020202020204" pitchFamily="34" charset="0"/>
                        </a:rPr>
                        <a:t>537</a:t>
                      </a:r>
                    </a:p>
                  </a:txBody>
                  <a:tcPr marL="6350" marR="6350" marT="6350" marB="0" anchor="ctr"/>
                </a:tc>
                <a:extLst>
                  <a:ext uri="{0D108BD9-81ED-4DB2-BD59-A6C34878D82A}">
                    <a16:rowId xmlns:a16="http://schemas.microsoft.com/office/drawing/2014/main" val="3996597400"/>
                  </a:ext>
                </a:extLst>
              </a:tr>
              <a:tr h="276188">
                <a:tc>
                  <a:txBody>
                    <a:bodyPr/>
                    <a:lstStyle/>
                    <a:p>
                      <a:pPr algn="l" fontAlgn="ctr"/>
                      <a:r>
                        <a:rPr lang="es-AR" sz="1400" u="none" strike="noStrike" dirty="0">
                          <a:effectLst/>
                          <a:latin typeface="+mj-lt"/>
                          <a:cs typeface="Arial" panose="020B0604020202020204" pitchFamily="34" charset="0"/>
                        </a:rPr>
                        <a:t>PAMPEANA</a:t>
                      </a:r>
                      <a:endParaRPr lang="es-AR" sz="1400" b="0" i="0" u="none" strike="noStrike" dirty="0">
                        <a:solidFill>
                          <a:srgbClr val="000000"/>
                        </a:solidFill>
                        <a:effectLst/>
                        <a:latin typeface="+mj-lt"/>
                        <a:cs typeface="Arial" panose="020B0604020202020204" pitchFamily="34" charset="0"/>
                      </a:endParaRPr>
                    </a:p>
                  </a:txBody>
                  <a:tcPr marL="95250" marR="6350" marT="6350" marB="0" anchor="ctr"/>
                </a:tc>
                <a:tc>
                  <a:txBody>
                    <a:bodyPr/>
                    <a:lstStyle/>
                    <a:p>
                      <a:pPr algn="ctr" fontAlgn="ctr"/>
                      <a:r>
                        <a:rPr lang="es-AR" sz="1400" b="0" i="0" u="none" strike="noStrike">
                          <a:solidFill>
                            <a:srgbClr val="000000"/>
                          </a:solidFill>
                          <a:effectLst/>
                          <a:latin typeface="+mj-lt"/>
                          <a:cs typeface="Arial" panose="020B0604020202020204" pitchFamily="34" charset="0"/>
                        </a:rPr>
                        <a:t>106</a:t>
                      </a:r>
                    </a:p>
                  </a:txBody>
                  <a:tcPr marL="6350" marR="6350" marT="6350" marB="0" anchor="ctr"/>
                </a:tc>
                <a:extLst>
                  <a:ext uri="{0D108BD9-81ED-4DB2-BD59-A6C34878D82A}">
                    <a16:rowId xmlns:a16="http://schemas.microsoft.com/office/drawing/2014/main" val="206852121"/>
                  </a:ext>
                </a:extLst>
              </a:tr>
              <a:tr h="276188">
                <a:tc>
                  <a:txBody>
                    <a:bodyPr/>
                    <a:lstStyle/>
                    <a:p>
                      <a:pPr algn="l" fontAlgn="ctr"/>
                      <a:r>
                        <a:rPr lang="es-AR" sz="1400" u="none" strike="noStrike" dirty="0">
                          <a:effectLst/>
                          <a:latin typeface="+mj-lt"/>
                          <a:cs typeface="Arial" panose="020B0604020202020204" pitchFamily="34" charset="0"/>
                        </a:rPr>
                        <a:t>CUYANA</a:t>
                      </a:r>
                      <a:endParaRPr lang="es-AR" sz="1400" b="0" i="0" u="none" strike="noStrike" dirty="0">
                        <a:solidFill>
                          <a:srgbClr val="000000"/>
                        </a:solidFill>
                        <a:effectLst/>
                        <a:latin typeface="+mj-lt"/>
                        <a:cs typeface="Arial" panose="020B0604020202020204" pitchFamily="34" charset="0"/>
                      </a:endParaRPr>
                    </a:p>
                  </a:txBody>
                  <a:tcPr marL="95250" marR="6350" marT="6350" marB="0" anchor="ctr"/>
                </a:tc>
                <a:tc>
                  <a:txBody>
                    <a:bodyPr/>
                    <a:lstStyle/>
                    <a:p>
                      <a:pPr algn="ctr" fontAlgn="ctr"/>
                      <a:r>
                        <a:rPr lang="es-AR" sz="1400" b="0" i="0" u="none" strike="noStrike">
                          <a:solidFill>
                            <a:srgbClr val="000000"/>
                          </a:solidFill>
                          <a:effectLst/>
                          <a:latin typeface="+mj-lt"/>
                          <a:cs typeface="Arial" panose="020B0604020202020204" pitchFamily="34" charset="0"/>
                        </a:rPr>
                        <a:t>156</a:t>
                      </a:r>
                    </a:p>
                  </a:txBody>
                  <a:tcPr marL="6350" marR="6350" marT="6350" marB="0" anchor="ctr"/>
                </a:tc>
                <a:extLst>
                  <a:ext uri="{0D108BD9-81ED-4DB2-BD59-A6C34878D82A}">
                    <a16:rowId xmlns:a16="http://schemas.microsoft.com/office/drawing/2014/main" val="1187344261"/>
                  </a:ext>
                </a:extLst>
              </a:tr>
              <a:tr h="285098">
                <a:tc>
                  <a:txBody>
                    <a:bodyPr/>
                    <a:lstStyle/>
                    <a:p>
                      <a:pPr algn="l" fontAlgn="ctr"/>
                      <a:r>
                        <a:rPr lang="es-AR" sz="1400" b="1" u="none" strike="noStrike" dirty="0">
                          <a:effectLst/>
                          <a:latin typeface="+mj-lt"/>
                          <a:cs typeface="Arial" panose="020B0604020202020204" pitchFamily="34" charset="0"/>
                        </a:rPr>
                        <a:t>GLP FRACCIONADO</a:t>
                      </a:r>
                      <a:endParaRPr lang="es-AR" sz="1400" b="1" i="0" u="none" strike="noStrike" dirty="0">
                        <a:solidFill>
                          <a:srgbClr val="000000"/>
                        </a:solidFill>
                        <a:effectLst/>
                        <a:latin typeface="+mj-lt"/>
                        <a:cs typeface="Arial" panose="020B0604020202020204" pitchFamily="34" charset="0"/>
                      </a:endParaRPr>
                    </a:p>
                  </a:txBody>
                  <a:tcPr marL="6350" marR="6350" marT="6350" marB="0" anchor="ctr"/>
                </a:tc>
                <a:tc>
                  <a:txBody>
                    <a:bodyPr/>
                    <a:lstStyle/>
                    <a:p>
                      <a:pPr algn="ctr" fontAlgn="ctr"/>
                      <a:r>
                        <a:rPr lang="es-AR" sz="1400" b="1" i="0" u="none" strike="noStrike" dirty="0">
                          <a:solidFill>
                            <a:srgbClr val="000000"/>
                          </a:solidFill>
                          <a:effectLst/>
                          <a:latin typeface="+mj-lt"/>
                          <a:cs typeface="Arial" panose="020B0604020202020204" pitchFamily="34" charset="0"/>
                        </a:rPr>
                        <a:t>650</a:t>
                      </a:r>
                    </a:p>
                  </a:txBody>
                  <a:tcPr marL="6350" marR="6350" marT="6350" marB="0" anchor="ctr"/>
                </a:tc>
                <a:extLst>
                  <a:ext uri="{0D108BD9-81ED-4DB2-BD59-A6C34878D82A}">
                    <a16:rowId xmlns:a16="http://schemas.microsoft.com/office/drawing/2014/main" val="1727913990"/>
                  </a:ext>
                </a:extLst>
              </a:tr>
            </a:tbl>
          </a:graphicData>
        </a:graphic>
      </p:graphicFrame>
      <p:sp>
        <p:nvSpPr>
          <p:cNvPr id="17" name="CuadroTexto 16">
            <a:extLst>
              <a:ext uri="{FF2B5EF4-FFF2-40B4-BE49-F238E27FC236}">
                <a16:creationId xmlns:a16="http://schemas.microsoft.com/office/drawing/2014/main" id="{623BC042-F338-4BE2-BD8C-ADD41BA1D028}"/>
              </a:ext>
            </a:extLst>
          </p:cNvPr>
          <p:cNvSpPr txBox="1"/>
          <p:nvPr/>
        </p:nvSpPr>
        <p:spPr>
          <a:xfrm>
            <a:off x="793301" y="6296872"/>
            <a:ext cx="10281099" cy="261610"/>
          </a:xfrm>
          <a:prstGeom prst="rect">
            <a:avLst/>
          </a:prstGeom>
          <a:noFill/>
        </p:spPr>
        <p:txBody>
          <a:bodyPr wrap="square">
            <a:spAutoFit/>
          </a:bodyPr>
          <a:lstStyle/>
          <a:p>
            <a:r>
              <a:rPr lang="es-ES" sz="1100" i="1" dirty="0">
                <a:solidFill>
                  <a:srgbClr val="5B5B5F"/>
                </a:solidFill>
                <a:latin typeface="+mj-lt"/>
                <a:cs typeface="Arial" panose="020B0604020202020204" pitchFamily="34" charset="0"/>
              </a:rPr>
              <a:t>Nota: los valores corresponden a un recargo del 5,23%, una variación del 0% en gas natural (PIST), 0% en el margen de Transporte y 25% en el margen de Distribución.</a:t>
            </a:r>
            <a:endParaRPr lang="es-AR" sz="1100" i="1" dirty="0">
              <a:latin typeface="+mj-lt"/>
            </a:endParaRPr>
          </a:p>
        </p:txBody>
      </p:sp>
    </p:spTree>
    <p:extLst>
      <p:ext uri="{BB962C8B-B14F-4D97-AF65-F5344CB8AC3E}">
        <p14:creationId xmlns:p14="http://schemas.microsoft.com/office/powerpoint/2010/main" val="3729560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D6268A6D-05BA-4722-BA51-60FDC8FD7B00}"/>
              </a:ext>
            </a:extLst>
          </p:cNvPr>
          <p:cNvSpPr>
            <a:spLocks noGrp="1"/>
          </p:cNvSpPr>
          <p:nvPr>
            <p:ph type="sldNum" sz="quarter" idx="12"/>
          </p:nvPr>
        </p:nvSpPr>
        <p:spPr>
          <a:xfrm>
            <a:off x="9406083" y="6492875"/>
            <a:ext cx="2743200" cy="365125"/>
          </a:xfrm>
        </p:spPr>
        <p:txBody>
          <a:bodyPr/>
          <a:lstStyle/>
          <a:p>
            <a:fld id="{990A5BB3-153D-4FCC-AD4D-D2383AB37645}" type="slidenum">
              <a:rPr lang="es-AR" smtClean="0">
                <a:latin typeface="+mj-lt"/>
              </a:rPr>
              <a:t>2</a:t>
            </a:fld>
            <a:endParaRPr lang="es-AR">
              <a:latin typeface="+mj-lt"/>
            </a:endParaRPr>
          </a:p>
        </p:txBody>
      </p:sp>
      <p:cxnSp>
        <p:nvCxnSpPr>
          <p:cNvPr id="24" name="Conector recto 23">
            <a:extLst>
              <a:ext uri="{FF2B5EF4-FFF2-40B4-BE49-F238E27FC236}">
                <a16:creationId xmlns:a16="http://schemas.microsoft.com/office/drawing/2014/main" id="{EAFEF3CB-50C5-4CD8-8656-644B1AA91FA4}"/>
              </a:ext>
            </a:extLst>
          </p:cNvPr>
          <p:cNvCxnSpPr>
            <a:cxnSpLocks/>
          </p:cNvCxnSpPr>
          <p:nvPr/>
        </p:nvCxnSpPr>
        <p:spPr>
          <a:xfrm>
            <a:off x="0" y="761161"/>
            <a:ext cx="7826929" cy="0"/>
          </a:xfrm>
          <a:prstGeom prst="line">
            <a:avLst/>
          </a:prstGeom>
          <a:ln w="28575">
            <a:solidFill>
              <a:srgbClr val="92D050"/>
            </a:solidFill>
          </a:ln>
        </p:spPr>
        <p:style>
          <a:lnRef idx="3">
            <a:schemeClr val="accent1"/>
          </a:lnRef>
          <a:fillRef idx="0">
            <a:schemeClr val="accent1"/>
          </a:fillRef>
          <a:effectRef idx="2">
            <a:schemeClr val="accent1"/>
          </a:effectRef>
          <a:fontRef idx="minor">
            <a:schemeClr val="tx1"/>
          </a:fontRef>
        </p:style>
      </p:cxnSp>
      <p:sp>
        <p:nvSpPr>
          <p:cNvPr id="14" name="Rectángulo 13">
            <a:extLst>
              <a:ext uri="{FF2B5EF4-FFF2-40B4-BE49-F238E27FC236}">
                <a16:creationId xmlns:a16="http://schemas.microsoft.com/office/drawing/2014/main" id="{FCE1DFF4-3327-4704-AC21-3884C5AE4F70}"/>
              </a:ext>
            </a:extLst>
          </p:cNvPr>
          <p:cNvSpPr/>
          <p:nvPr/>
        </p:nvSpPr>
        <p:spPr>
          <a:xfrm>
            <a:off x="5338420" y="1603826"/>
            <a:ext cx="4069829" cy="5864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chemeClr val="accent5">
                    <a:lumMod val="50000"/>
                  </a:schemeClr>
                </a:solidFill>
                <a:latin typeface="+mj-lt"/>
              </a:rPr>
              <a:t>+ 3.022.224</a:t>
            </a:r>
            <a:endParaRPr lang="es-AR" sz="3200" b="1" dirty="0">
              <a:solidFill>
                <a:schemeClr val="accent5">
                  <a:lumMod val="50000"/>
                </a:schemeClr>
              </a:solidFill>
              <a:latin typeface="+mj-lt"/>
            </a:endParaRPr>
          </a:p>
        </p:txBody>
      </p:sp>
      <p:sp>
        <p:nvSpPr>
          <p:cNvPr id="15" name="Rectángulo: esquinas redondeadas 14">
            <a:extLst>
              <a:ext uri="{FF2B5EF4-FFF2-40B4-BE49-F238E27FC236}">
                <a16:creationId xmlns:a16="http://schemas.microsoft.com/office/drawing/2014/main" id="{67042172-FC8C-48BB-AD66-7332920C7D3D}"/>
              </a:ext>
            </a:extLst>
          </p:cNvPr>
          <p:cNvSpPr/>
          <p:nvPr/>
        </p:nvSpPr>
        <p:spPr>
          <a:xfrm>
            <a:off x="3147921" y="1966613"/>
            <a:ext cx="2398426" cy="601182"/>
          </a:xfrm>
          <a:prstGeom prst="round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dirty="0">
                <a:latin typeface="+mj-lt"/>
              </a:rPr>
              <a:t>778.530</a:t>
            </a:r>
          </a:p>
        </p:txBody>
      </p:sp>
      <p:sp>
        <p:nvSpPr>
          <p:cNvPr id="16" name="Rectángulo: esquinas redondeadas 15">
            <a:extLst>
              <a:ext uri="{FF2B5EF4-FFF2-40B4-BE49-F238E27FC236}">
                <a16:creationId xmlns:a16="http://schemas.microsoft.com/office/drawing/2014/main" id="{79DC25B4-FDCE-4C16-92B0-73CD9E9CBD5F}"/>
              </a:ext>
            </a:extLst>
          </p:cNvPr>
          <p:cNvSpPr/>
          <p:nvPr/>
        </p:nvSpPr>
        <p:spPr>
          <a:xfrm>
            <a:off x="9316375" y="1928948"/>
            <a:ext cx="2398426" cy="594865"/>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3600" b="1" dirty="0">
                <a:latin typeface="+mj-lt"/>
              </a:rPr>
              <a:t>3.800.754</a:t>
            </a:r>
          </a:p>
        </p:txBody>
      </p:sp>
      <p:cxnSp>
        <p:nvCxnSpPr>
          <p:cNvPr id="18" name="Conector recto de flecha 17">
            <a:extLst>
              <a:ext uri="{FF2B5EF4-FFF2-40B4-BE49-F238E27FC236}">
                <a16:creationId xmlns:a16="http://schemas.microsoft.com/office/drawing/2014/main" id="{06C41BA6-53E0-4F24-A75C-40E81A27FAF4}"/>
              </a:ext>
            </a:extLst>
          </p:cNvPr>
          <p:cNvCxnSpPr/>
          <p:nvPr/>
        </p:nvCxnSpPr>
        <p:spPr>
          <a:xfrm>
            <a:off x="5763711" y="2483605"/>
            <a:ext cx="3356041" cy="0"/>
          </a:xfrm>
          <a:prstGeom prst="straightConnector1">
            <a:avLst/>
          </a:prstGeom>
          <a:ln w="28575">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9" name="Rectángulo 18">
            <a:extLst>
              <a:ext uri="{FF2B5EF4-FFF2-40B4-BE49-F238E27FC236}">
                <a16:creationId xmlns:a16="http://schemas.microsoft.com/office/drawing/2014/main" id="{82A841A9-97AC-4798-8F7B-591CC3909A7A}"/>
              </a:ext>
            </a:extLst>
          </p:cNvPr>
          <p:cNvSpPr/>
          <p:nvPr/>
        </p:nvSpPr>
        <p:spPr>
          <a:xfrm>
            <a:off x="5281526" y="4016902"/>
            <a:ext cx="4069829" cy="5864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es-ES" sz="2400" b="1" dirty="0">
                <a:solidFill>
                  <a:schemeClr val="accent5">
                    <a:lumMod val="50000"/>
                  </a:schemeClr>
                </a:solidFill>
                <a:latin typeface="+mj-lt"/>
              </a:rPr>
              <a:t>= 778.584</a:t>
            </a:r>
          </a:p>
          <a:p>
            <a:pPr algn="ctr">
              <a:lnSpc>
                <a:spcPts val="1500"/>
              </a:lnSpc>
            </a:pPr>
            <a:r>
              <a:rPr lang="es-ES" sz="1400" dirty="0">
                <a:solidFill>
                  <a:schemeClr val="accent5">
                    <a:lumMod val="50000"/>
                  </a:schemeClr>
                </a:solidFill>
                <a:latin typeface="+mj-lt"/>
              </a:rPr>
              <a:t>Usuarios que mantienen el beneficio TD</a:t>
            </a:r>
            <a:endParaRPr lang="es-AR" sz="1400" dirty="0">
              <a:solidFill>
                <a:schemeClr val="accent5">
                  <a:lumMod val="50000"/>
                </a:schemeClr>
              </a:solidFill>
              <a:latin typeface="+mj-lt"/>
            </a:endParaRPr>
          </a:p>
        </p:txBody>
      </p:sp>
      <p:sp>
        <p:nvSpPr>
          <p:cNvPr id="20" name="Rectángulo: esquinas redondeadas 19">
            <a:extLst>
              <a:ext uri="{FF2B5EF4-FFF2-40B4-BE49-F238E27FC236}">
                <a16:creationId xmlns:a16="http://schemas.microsoft.com/office/drawing/2014/main" id="{D9CAABEF-0FA7-4D9D-B253-08D323816D89}"/>
              </a:ext>
            </a:extLst>
          </p:cNvPr>
          <p:cNvSpPr/>
          <p:nvPr/>
        </p:nvSpPr>
        <p:spPr>
          <a:xfrm>
            <a:off x="3147921" y="4036844"/>
            <a:ext cx="2398426" cy="761961"/>
          </a:xfrm>
          <a:prstGeom prst="round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600" dirty="0">
                <a:latin typeface="+mj-lt"/>
              </a:rPr>
              <a:t>Tarifa Diferencial</a:t>
            </a:r>
          </a:p>
          <a:p>
            <a:pPr algn="ctr"/>
            <a:r>
              <a:rPr lang="es-AR" sz="1600" dirty="0">
                <a:latin typeface="+mj-lt"/>
              </a:rPr>
              <a:t>(TD, 50% descuento)</a:t>
            </a:r>
          </a:p>
          <a:p>
            <a:pPr algn="ctr"/>
            <a:r>
              <a:rPr lang="es-AR" sz="1200" dirty="0">
                <a:latin typeface="+mj-lt"/>
              </a:rPr>
              <a:t>Patagonia + Puna + Malargüe</a:t>
            </a:r>
          </a:p>
        </p:txBody>
      </p:sp>
      <p:cxnSp>
        <p:nvCxnSpPr>
          <p:cNvPr id="21" name="Conector recto de flecha 20">
            <a:extLst>
              <a:ext uri="{FF2B5EF4-FFF2-40B4-BE49-F238E27FC236}">
                <a16:creationId xmlns:a16="http://schemas.microsoft.com/office/drawing/2014/main" id="{B1B015E1-D18A-4DB7-AFE7-CBE26DCA8666}"/>
              </a:ext>
            </a:extLst>
          </p:cNvPr>
          <p:cNvCxnSpPr>
            <a:cxnSpLocks/>
          </p:cNvCxnSpPr>
          <p:nvPr/>
        </p:nvCxnSpPr>
        <p:spPr>
          <a:xfrm>
            <a:off x="5788322" y="4603311"/>
            <a:ext cx="3331430" cy="0"/>
          </a:xfrm>
          <a:prstGeom prst="straightConnector1">
            <a:avLst/>
          </a:prstGeom>
          <a:ln w="28575">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521B6897-E0B8-4DC4-A1E8-811B96768281}"/>
              </a:ext>
            </a:extLst>
          </p:cNvPr>
          <p:cNvCxnSpPr>
            <a:cxnSpLocks/>
            <a:stCxn id="46" idx="2"/>
          </p:cNvCxnSpPr>
          <p:nvPr/>
        </p:nvCxnSpPr>
        <p:spPr>
          <a:xfrm>
            <a:off x="571295" y="2629130"/>
            <a:ext cx="11270934" cy="33415"/>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EA63972E-2CB6-47B0-B744-4B0B6A4BA596}"/>
              </a:ext>
            </a:extLst>
          </p:cNvPr>
          <p:cNvCxnSpPr>
            <a:cxnSpLocks/>
          </p:cNvCxnSpPr>
          <p:nvPr/>
        </p:nvCxnSpPr>
        <p:spPr>
          <a:xfrm>
            <a:off x="571295" y="4823623"/>
            <a:ext cx="11288424" cy="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5" name="CuadroTexto 24">
            <a:extLst>
              <a:ext uri="{FF2B5EF4-FFF2-40B4-BE49-F238E27FC236}">
                <a16:creationId xmlns:a16="http://schemas.microsoft.com/office/drawing/2014/main" id="{9184FD03-D805-469B-9925-4746749C84CC}"/>
              </a:ext>
            </a:extLst>
          </p:cNvPr>
          <p:cNvSpPr txBox="1"/>
          <p:nvPr/>
        </p:nvSpPr>
        <p:spPr>
          <a:xfrm>
            <a:off x="838614" y="2114273"/>
            <a:ext cx="2261000" cy="369332"/>
          </a:xfrm>
          <a:prstGeom prst="rect">
            <a:avLst/>
          </a:prstGeom>
          <a:noFill/>
        </p:spPr>
        <p:txBody>
          <a:bodyPr wrap="square">
            <a:spAutoFit/>
          </a:bodyPr>
          <a:lstStyle/>
          <a:p>
            <a:pPr algn="ctr"/>
            <a:r>
              <a:rPr lang="es-AR" sz="1800" dirty="0">
                <a:solidFill>
                  <a:schemeClr val="accent6"/>
                </a:solidFill>
                <a:latin typeface="+mj-lt"/>
                <a:cs typeface="Arial" panose="020B0604020202020204" pitchFamily="34" charset="0"/>
              </a:rPr>
              <a:t>BENEFICIARIOS</a:t>
            </a:r>
          </a:p>
        </p:txBody>
      </p:sp>
      <p:sp>
        <p:nvSpPr>
          <p:cNvPr id="26" name="CuadroTexto 25">
            <a:extLst>
              <a:ext uri="{FF2B5EF4-FFF2-40B4-BE49-F238E27FC236}">
                <a16:creationId xmlns:a16="http://schemas.microsoft.com/office/drawing/2014/main" id="{72AC76B5-0FE2-4C27-BA2D-521206AD533F}"/>
              </a:ext>
            </a:extLst>
          </p:cNvPr>
          <p:cNvSpPr txBox="1"/>
          <p:nvPr/>
        </p:nvSpPr>
        <p:spPr>
          <a:xfrm>
            <a:off x="928198" y="3294571"/>
            <a:ext cx="2051156" cy="923330"/>
          </a:xfrm>
          <a:prstGeom prst="rect">
            <a:avLst/>
          </a:prstGeom>
          <a:noFill/>
        </p:spPr>
        <p:txBody>
          <a:bodyPr wrap="square">
            <a:spAutoFit/>
          </a:bodyPr>
          <a:lstStyle/>
          <a:p>
            <a:pPr algn="ctr"/>
            <a:r>
              <a:rPr lang="es-AR" dirty="0">
                <a:solidFill>
                  <a:schemeClr val="accent6"/>
                </a:solidFill>
                <a:latin typeface="+mj-lt"/>
                <a:cs typeface="Arial" panose="020B0604020202020204" pitchFamily="34" charset="0"/>
              </a:rPr>
              <a:t>COBERTURA DEL BENEFICIO EN TARIFA</a:t>
            </a:r>
            <a:endParaRPr lang="es-AR" sz="1800" dirty="0">
              <a:solidFill>
                <a:schemeClr val="accent6"/>
              </a:solidFill>
              <a:latin typeface="+mj-lt"/>
              <a:cs typeface="Arial" panose="020B0604020202020204" pitchFamily="34" charset="0"/>
            </a:endParaRPr>
          </a:p>
        </p:txBody>
      </p:sp>
      <p:sp>
        <p:nvSpPr>
          <p:cNvPr id="27" name="Rectángulo: esquinas redondeadas 26">
            <a:extLst>
              <a:ext uri="{FF2B5EF4-FFF2-40B4-BE49-F238E27FC236}">
                <a16:creationId xmlns:a16="http://schemas.microsoft.com/office/drawing/2014/main" id="{F8AEAB3B-5493-437F-9A8B-6EAA97E42CA4}"/>
              </a:ext>
            </a:extLst>
          </p:cNvPr>
          <p:cNvSpPr/>
          <p:nvPr/>
        </p:nvSpPr>
        <p:spPr>
          <a:xfrm>
            <a:off x="3147921" y="3461613"/>
            <a:ext cx="2398426" cy="479338"/>
          </a:xfrm>
          <a:prstGeom prst="round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latin typeface="+mj-lt"/>
              </a:rPr>
              <a:t>Tarifa Social (TS)</a:t>
            </a:r>
          </a:p>
          <a:p>
            <a:pPr algn="ctr"/>
            <a:r>
              <a:rPr lang="es-AR" sz="1100" dirty="0">
                <a:latin typeface="+mj-lt"/>
              </a:rPr>
              <a:t>en Zona Fría</a:t>
            </a:r>
          </a:p>
        </p:txBody>
      </p:sp>
      <p:sp>
        <p:nvSpPr>
          <p:cNvPr id="28" name="Rectángulo: esquinas redondeadas 27">
            <a:extLst>
              <a:ext uri="{FF2B5EF4-FFF2-40B4-BE49-F238E27FC236}">
                <a16:creationId xmlns:a16="http://schemas.microsoft.com/office/drawing/2014/main" id="{C5AD8755-F99D-48B6-BDE1-9D6D2A5CD165}"/>
              </a:ext>
            </a:extLst>
          </p:cNvPr>
          <p:cNvSpPr/>
          <p:nvPr/>
        </p:nvSpPr>
        <p:spPr>
          <a:xfrm>
            <a:off x="3147921" y="2801030"/>
            <a:ext cx="2398426" cy="562837"/>
          </a:xfrm>
          <a:prstGeom prst="round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dirty="0">
                <a:latin typeface="+mj-lt"/>
              </a:rPr>
              <a:t>Tarifa Plena</a:t>
            </a:r>
          </a:p>
          <a:p>
            <a:pPr algn="ctr"/>
            <a:r>
              <a:rPr lang="es-AR" sz="1400" dirty="0">
                <a:latin typeface="+mj-lt"/>
              </a:rPr>
              <a:t>Zona IV y IIIa</a:t>
            </a:r>
            <a:endParaRPr lang="es-AR" sz="1000" dirty="0">
              <a:latin typeface="+mj-lt"/>
            </a:endParaRPr>
          </a:p>
        </p:txBody>
      </p:sp>
      <p:sp>
        <p:nvSpPr>
          <p:cNvPr id="29" name="Rectángulo: esquinas redondeadas 28">
            <a:extLst>
              <a:ext uri="{FF2B5EF4-FFF2-40B4-BE49-F238E27FC236}">
                <a16:creationId xmlns:a16="http://schemas.microsoft.com/office/drawing/2014/main" id="{1B242105-4E10-4B00-BABF-10099C5464E1}"/>
              </a:ext>
            </a:extLst>
          </p:cNvPr>
          <p:cNvSpPr/>
          <p:nvPr/>
        </p:nvSpPr>
        <p:spPr>
          <a:xfrm>
            <a:off x="9316375" y="4080387"/>
            <a:ext cx="2398426" cy="646332"/>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b="1" dirty="0">
                <a:latin typeface="+mj-lt"/>
              </a:rPr>
              <a:t>TD, 50% </a:t>
            </a:r>
            <a:r>
              <a:rPr lang="es-AR" sz="2000" dirty="0">
                <a:latin typeface="+mj-lt"/>
              </a:rPr>
              <a:t>descuento</a:t>
            </a:r>
          </a:p>
          <a:p>
            <a:pPr algn="ctr"/>
            <a:r>
              <a:rPr lang="es-AR" sz="1200" dirty="0">
                <a:latin typeface="+mj-lt"/>
              </a:rPr>
              <a:t>Patagonia + Puna + Malargüe</a:t>
            </a:r>
          </a:p>
        </p:txBody>
      </p:sp>
      <p:sp>
        <p:nvSpPr>
          <p:cNvPr id="30" name="Rectángulo: esquinas redondeadas 29">
            <a:extLst>
              <a:ext uri="{FF2B5EF4-FFF2-40B4-BE49-F238E27FC236}">
                <a16:creationId xmlns:a16="http://schemas.microsoft.com/office/drawing/2014/main" id="{32D5DE3A-E4DF-4975-A67D-AECCF7A09465}"/>
              </a:ext>
            </a:extLst>
          </p:cNvPr>
          <p:cNvSpPr/>
          <p:nvPr/>
        </p:nvSpPr>
        <p:spPr>
          <a:xfrm>
            <a:off x="9316375" y="3447099"/>
            <a:ext cx="2398426" cy="458478"/>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b="1" dirty="0">
                <a:latin typeface="+mj-lt"/>
              </a:rPr>
              <a:t>50% </a:t>
            </a:r>
            <a:r>
              <a:rPr lang="es-AR" sz="2000" dirty="0">
                <a:latin typeface="+mj-lt"/>
              </a:rPr>
              <a:t>descuento</a:t>
            </a:r>
            <a:r>
              <a:rPr lang="es-AR" sz="2000" b="1" dirty="0">
                <a:latin typeface="+mj-lt"/>
              </a:rPr>
              <a:t> + TS</a:t>
            </a:r>
            <a:endParaRPr lang="es-AR" sz="1200" b="1" dirty="0">
              <a:latin typeface="+mj-lt"/>
            </a:endParaRPr>
          </a:p>
        </p:txBody>
      </p:sp>
      <p:sp>
        <p:nvSpPr>
          <p:cNvPr id="31" name="Rectángulo: esquinas redondeadas 30">
            <a:extLst>
              <a:ext uri="{FF2B5EF4-FFF2-40B4-BE49-F238E27FC236}">
                <a16:creationId xmlns:a16="http://schemas.microsoft.com/office/drawing/2014/main" id="{B046ACCD-01F3-4E16-8AD1-18ADCACEBA07}"/>
              </a:ext>
            </a:extLst>
          </p:cNvPr>
          <p:cNvSpPr/>
          <p:nvPr/>
        </p:nvSpPr>
        <p:spPr>
          <a:xfrm>
            <a:off x="9316375" y="2777460"/>
            <a:ext cx="2398426" cy="586408"/>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b="1" dirty="0">
                <a:latin typeface="+mj-lt"/>
              </a:rPr>
              <a:t>TD, 30% </a:t>
            </a:r>
            <a:r>
              <a:rPr lang="es-AR" sz="2000" dirty="0">
                <a:latin typeface="+mj-lt"/>
              </a:rPr>
              <a:t>descuento</a:t>
            </a:r>
          </a:p>
          <a:p>
            <a:pPr algn="ctr"/>
            <a:r>
              <a:rPr lang="es-AR" sz="1400" dirty="0">
                <a:latin typeface="+mj-lt"/>
              </a:rPr>
              <a:t>Zonas IV y IIIa</a:t>
            </a:r>
          </a:p>
        </p:txBody>
      </p:sp>
      <p:sp>
        <p:nvSpPr>
          <p:cNvPr id="32" name="Rectángulo 31">
            <a:extLst>
              <a:ext uri="{FF2B5EF4-FFF2-40B4-BE49-F238E27FC236}">
                <a16:creationId xmlns:a16="http://schemas.microsoft.com/office/drawing/2014/main" id="{543B359F-4972-4259-8A07-D86256F0E6FB}"/>
              </a:ext>
            </a:extLst>
          </p:cNvPr>
          <p:cNvSpPr/>
          <p:nvPr/>
        </p:nvSpPr>
        <p:spPr>
          <a:xfrm>
            <a:off x="5431427" y="3361508"/>
            <a:ext cx="4069829" cy="5864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es-ES" sz="2400" b="1" dirty="0">
                <a:solidFill>
                  <a:schemeClr val="accent5">
                    <a:lumMod val="50000"/>
                  </a:schemeClr>
                </a:solidFill>
                <a:latin typeface="+mj-lt"/>
              </a:rPr>
              <a:t>+ 431.686</a:t>
            </a:r>
            <a:endParaRPr lang="es-ES" sz="3200" b="1" dirty="0">
              <a:solidFill>
                <a:schemeClr val="accent5">
                  <a:lumMod val="50000"/>
                </a:schemeClr>
              </a:solidFill>
              <a:latin typeface="+mj-lt"/>
            </a:endParaRPr>
          </a:p>
          <a:p>
            <a:pPr algn="ctr">
              <a:lnSpc>
                <a:spcPts val="1500"/>
              </a:lnSpc>
            </a:pPr>
            <a:r>
              <a:rPr lang="es-ES" sz="1400" dirty="0">
                <a:solidFill>
                  <a:schemeClr val="accent5">
                    <a:lumMod val="50000"/>
                  </a:schemeClr>
                </a:solidFill>
                <a:latin typeface="+mj-lt"/>
              </a:rPr>
              <a:t>Usuarios TS nuevos TD</a:t>
            </a:r>
            <a:endParaRPr lang="es-AR" sz="1400" dirty="0">
              <a:solidFill>
                <a:schemeClr val="accent5">
                  <a:lumMod val="50000"/>
                </a:schemeClr>
              </a:solidFill>
              <a:latin typeface="+mj-lt"/>
            </a:endParaRPr>
          </a:p>
        </p:txBody>
      </p:sp>
      <p:cxnSp>
        <p:nvCxnSpPr>
          <p:cNvPr id="33" name="Conector recto de flecha 32">
            <a:extLst>
              <a:ext uri="{FF2B5EF4-FFF2-40B4-BE49-F238E27FC236}">
                <a16:creationId xmlns:a16="http://schemas.microsoft.com/office/drawing/2014/main" id="{61E13D41-E21B-4673-A6A5-2C5DE3696E39}"/>
              </a:ext>
            </a:extLst>
          </p:cNvPr>
          <p:cNvCxnSpPr>
            <a:cxnSpLocks/>
          </p:cNvCxnSpPr>
          <p:nvPr/>
        </p:nvCxnSpPr>
        <p:spPr>
          <a:xfrm>
            <a:off x="5788322" y="3845865"/>
            <a:ext cx="3335358" cy="4775"/>
          </a:xfrm>
          <a:prstGeom prst="straightConnector1">
            <a:avLst/>
          </a:prstGeom>
          <a:ln w="28575">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4" name="Conector recto de flecha 33">
            <a:extLst>
              <a:ext uri="{FF2B5EF4-FFF2-40B4-BE49-F238E27FC236}">
                <a16:creationId xmlns:a16="http://schemas.microsoft.com/office/drawing/2014/main" id="{093E3659-16EF-405A-B371-4EFDF16F0FCF}"/>
              </a:ext>
            </a:extLst>
          </p:cNvPr>
          <p:cNvCxnSpPr/>
          <p:nvPr/>
        </p:nvCxnSpPr>
        <p:spPr>
          <a:xfrm>
            <a:off x="5763711" y="3203055"/>
            <a:ext cx="3356041" cy="0"/>
          </a:xfrm>
          <a:prstGeom prst="straightConnector1">
            <a:avLst/>
          </a:prstGeom>
          <a:ln w="28575">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5" name="CuadroTexto 34">
            <a:extLst>
              <a:ext uri="{FF2B5EF4-FFF2-40B4-BE49-F238E27FC236}">
                <a16:creationId xmlns:a16="http://schemas.microsoft.com/office/drawing/2014/main" id="{A1C156CA-3377-4C67-A12B-6B570913B8D0}"/>
              </a:ext>
            </a:extLst>
          </p:cNvPr>
          <p:cNvSpPr txBox="1"/>
          <p:nvPr/>
        </p:nvSpPr>
        <p:spPr>
          <a:xfrm>
            <a:off x="3182901" y="1625226"/>
            <a:ext cx="2363445" cy="276999"/>
          </a:xfrm>
          <a:prstGeom prst="rect">
            <a:avLst/>
          </a:prstGeom>
          <a:noFill/>
        </p:spPr>
        <p:txBody>
          <a:bodyPr wrap="square">
            <a:spAutoFit/>
          </a:bodyPr>
          <a:lstStyle/>
          <a:p>
            <a:pPr algn="ctr"/>
            <a:r>
              <a:rPr lang="es-AR" sz="1200" dirty="0">
                <a:solidFill>
                  <a:schemeClr val="bg1">
                    <a:lumMod val="50000"/>
                  </a:schemeClr>
                </a:solidFill>
                <a:latin typeface="+mj-lt"/>
                <a:cs typeface="Arial" panose="020B0604020202020204" pitchFamily="34" charset="0"/>
              </a:rPr>
              <a:t>ESCENARIO ACTUAL</a:t>
            </a:r>
          </a:p>
        </p:txBody>
      </p:sp>
      <p:sp>
        <p:nvSpPr>
          <p:cNvPr id="36" name="CuadroTexto 35">
            <a:extLst>
              <a:ext uri="{FF2B5EF4-FFF2-40B4-BE49-F238E27FC236}">
                <a16:creationId xmlns:a16="http://schemas.microsoft.com/office/drawing/2014/main" id="{78AA85D5-B18B-49A9-8156-B44C5C6D5840}"/>
              </a:ext>
            </a:extLst>
          </p:cNvPr>
          <p:cNvSpPr txBox="1"/>
          <p:nvPr/>
        </p:nvSpPr>
        <p:spPr>
          <a:xfrm>
            <a:off x="9218850" y="1624754"/>
            <a:ext cx="2562587" cy="276999"/>
          </a:xfrm>
          <a:prstGeom prst="rect">
            <a:avLst/>
          </a:prstGeom>
          <a:noFill/>
        </p:spPr>
        <p:txBody>
          <a:bodyPr wrap="square">
            <a:spAutoFit/>
          </a:bodyPr>
          <a:lstStyle/>
          <a:p>
            <a:pPr algn="ctr"/>
            <a:r>
              <a:rPr lang="es-AR" sz="1200" dirty="0">
                <a:solidFill>
                  <a:srgbClr val="92D050"/>
                </a:solidFill>
                <a:latin typeface="+mj-lt"/>
                <a:cs typeface="Arial" panose="020B0604020202020204" pitchFamily="34" charset="0"/>
              </a:rPr>
              <a:t>ESCENARIO CON </a:t>
            </a:r>
            <a:r>
              <a:rPr lang="es-AR" sz="1200" b="1" dirty="0">
                <a:solidFill>
                  <a:srgbClr val="92D050"/>
                </a:solidFill>
                <a:latin typeface="+mj-lt"/>
                <a:cs typeface="Arial" panose="020B0604020202020204" pitchFamily="34" charset="0"/>
              </a:rPr>
              <a:t>AMPLIACIÓN</a:t>
            </a:r>
          </a:p>
        </p:txBody>
      </p:sp>
      <p:sp>
        <p:nvSpPr>
          <p:cNvPr id="37" name="Rectángulo 36">
            <a:extLst>
              <a:ext uri="{FF2B5EF4-FFF2-40B4-BE49-F238E27FC236}">
                <a16:creationId xmlns:a16="http://schemas.microsoft.com/office/drawing/2014/main" id="{A071B5C1-DB0B-42C8-8081-767E7341D3CF}"/>
              </a:ext>
            </a:extLst>
          </p:cNvPr>
          <p:cNvSpPr/>
          <p:nvPr/>
        </p:nvSpPr>
        <p:spPr>
          <a:xfrm>
            <a:off x="5264035" y="4965518"/>
            <a:ext cx="4069829" cy="5864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solidFill>
                  <a:schemeClr val="accent5">
                    <a:lumMod val="50000"/>
                  </a:schemeClr>
                </a:solidFill>
                <a:latin typeface="+mj-lt"/>
              </a:rPr>
              <a:t>+ 4 </a:t>
            </a:r>
            <a:r>
              <a:rPr lang="es-ES" sz="1400" dirty="0">
                <a:solidFill>
                  <a:schemeClr val="accent5">
                    <a:lumMod val="50000"/>
                  </a:schemeClr>
                </a:solidFill>
                <a:latin typeface="+mj-lt"/>
              </a:rPr>
              <a:t>Provincias</a:t>
            </a:r>
            <a:r>
              <a:rPr lang="es-ES" sz="3200" b="1" dirty="0">
                <a:solidFill>
                  <a:schemeClr val="accent5">
                    <a:lumMod val="50000"/>
                  </a:schemeClr>
                </a:solidFill>
                <a:latin typeface="+mj-lt"/>
              </a:rPr>
              <a:t> + 58 </a:t>
            </a:r>
            <a:r>
              <a:rPr lang="es-ES" sz="1400" dirty="0">
                <a:solidFill>
                  <a:schemeClr val="accent5">
                    <a:lumMod val="50000"/>
                  </a:schemeClr>
                </a:solidFill>
                <a:latin typeface="+mj-lt"/>
              </a:rPr>
              <a:t>Departamentos</a:t>
            </a:r>
            <a:endParaRPr lang="es-AR" sz="3200" dirty="0">
              <a:solidFill>
                <a:schemeClr val="accent5">
                  <a:lumMod val="50000"/>
                </a:schemeClr>
              </a:solidFill>
              <a:latin typeface="+mj-lt"/>
            </a:endParaRPr>
          </a:p>
        </p:txBody>
      </p:sp>
      <p:sp>
        <p:nvSpPr>
          <p:cNvPr id="38" name="Rectángulo: esquinas redondeadas 37">
            <a:extLst>
              <a:ext uri="{FF2B5EF4-FFF2-40B4-BE49-F238E27FC236}">
                <a16:creationId xmlns:a16="http://schemas.microsoft.com/office/drawing/2014/main" id="{3796BB43-4D7A-44B1-8EFE-027434EC24CC}"/>
              </a:ext>
            </a:extLst>
          </p:cNvPr>
          <p:cNvSpPr/>
          <p:nvPr/>
        </p:nvSpPr>
        <p:spPr>
          <a:xfrm>
            <a:off x="3147921" y="4937634"/>
            <a:ext cx="2398426" cy="750303"/>
          </a:xfrm>
          <a:prstGeom prst="round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dirty="0">
                <a:latin typeface="+mj-lt"/>
              </a:rPr>
              <a:t>10 provincias y</a:t>
            </a:r>
          </a:p>
          <a:p>
            <a:pPr algn="ctr"/>
            <a:r>
              <a:rPr lang="es-AR" dirty="0">
                <a:latin typeface="+mj-lt"/>
              </a:rPr>
              <a:t>36 departamentos</a:t>
            </a:r>
          </a:p>
        </p:txBody>
      </p:sp>
      <p:sp>
        <p:nvSpPr>
          <p:cNvPr id="39" name="Rectángulo: esquinas redondeadas 38">
            <a:extLst>
              <a:ext uri="{FF2B5EF4-FFF2-40B4-BE49-F238E27FC236}">
                <a16:creationId xmlns:a16="http://schemas.microsoft.com/office/drawing/2014/main" id="{3881F17B-A873-41DB-B94E-F6E6AD4907EF}"/>
              </a:ext>
            </a:extLst>
          </p:cNvPr>
          <p:cNvSpPr/>
          <p:nvPr/>
        </p:nvSpPr>
        <p:spPr>
          <a:xfrm>
            <a:off x="9316375" y="4941619"/>
            <a:ext cx="2398426" cy="72545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a:latin typeface="+mj-lt"/>
              </a:rPr>
              <a:t>14</a:t>
            </a:r>
            <a:r>
              <a:rPr lang="es-AR" dirty="0">
                <a:latin typeface="+mj-lt"/>
              </a:rPr>
              <a:t> provincias y</a:t>
            </a:r>
          </a:p>
          <a:p>
            <a:pPr algn="ctr"/>
            <a:r>
              <a:rPr lang="es-AR" b="1" dirty="0">
                <a:latin typeface="+mj-lt"/>
              </a:rPr>
              <a:t>94</a:t>
            </a:r>
            <a:r>
              <a:rPr lang="es-AR" dirty="0">
                <a:latin typeface="+mj-lt"/>
              </a:rPr>
              <a:t> departamentos</a:t>
            </a:r>
          </a:p>
        </p:txBody>
      </p:sp>
      <p:cxnSp>
        <p:nvCxnSpPr>
          <p:cNvPr id="40" name="Conector recto de flecha 39">
            <a:extLst>
              <a:ext uri="{FF2B5EF4-FFF2-40B4-BE49-F238E27FC236}">
                <a16:creationId xmlns:a16="http://schemas.microsoft.com/office/drawing/2014/main" id="{912A3528-6CDB-4DE7-8C56-89FAC946DAB6}"/>
              </a:ext>
            </a:extLst>
          </p:cNvPr>
          <p:cNvCxnSpPr/>
          <p:nvPr/>
        </p:nvCxnSpPr>
        <p:spPr>
          <a:xfrm>
            <a:off x="5763711" y="5533723"/>
            <a:ext cx="3356041" cy="0"/>
          </a:xfrm>
          <a:prstGeom prst="straightConnector1">
            <a:avLst/>
          </a:prstGeom>
          <a:ln w="28575">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a16="http://schemas.microsoft.com/office/drawing/2014/main" id="{6C87AD45-874F-4BC4-AEDA-C6FE9E14B661}"/>
              </a:ext>
            </a:extLst>
          </p:cNvPr>
          <p:cNvCxnSpPr>
            <a:cxnSpLocks/>
          </p:cNvCxnSpPr>
          <p:nvPr/>
        </p:nvCxnSpPr>
        <p:spPr>
          <a:xfrm>
            <a:off x="571295" y="5820360"/>
            <a:ext cx="11288423" cy="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2" name="CuadroTexto 41">
            <a:extLst>
              <a:ext uri="{FF2B5EF4-FFF2-40B4-BE49-F238E27FC236}">
                <a16:creationId xmlns:a16="http://schemas.microsoft.com/office/drawing/2014/main" id="{23FD803F-73D3-4595-A782-6C1049914484}"/>
              </a:ext>
            </a:extLst>
          </p:cNvPr>
          <p:cNvSpPr txBox="1"/>
          <p:nvPr/>
        </p:nvSpPr>
        <p:spPr>
          <a:xfrm>
            <a:off x="856103" y="5141458"/>
            <a:ext cx="2393416" cy="369332"/>
          </a:xfrm>
          <a:prstGeom prst="rect">
            <a:avLst/>
          </a:prstGeom>
          <a:noFill/>
        </p:spPr>
        <p:txBody>
          <a:bodyPr wrap="square">
            <a:spAutoFit/>
          </a:bodyPr>
          <a:lstStyle/>
          <a:p>
            <a:pPr algn="ctr"/>
            <a:r>
              <a:rPr lang="es-AR" sz="1800" dirty="0">
                <a:solidFill>
                  <a:schemeClr val="accent6"/>
                </a:solidFill>
                <a:latin typeface="+mj-lt"/>
                <a:cs typeface="Arial" panose="020B0604020202020204" pitchFamily="34" charset="0"/>
              </a:rPr>
              <a:t>TERRITORIALIDAD</a:t>
            </a:r>
          </a:p>
        </p:txBody>
      </p:sp>
      <p:sp>
        <p:nvSpPr>
          <p:cNvPr id="43" name="Elipse 42">
            <a:extLst>
              <a:ext uri="{FF2B5EF4-FFF2-40B4-BE49-F238E27FC236}">
                <a16:creationId xmlns:a16="http://schemas.microsoft.com/office/drawing/2014/main" id="{1CD0E488-DC18-4A7B-BC6F-7F159B27FE06}"/>
              </a:ext>
            </a:extLst>
          </p:cNvPr>
          <p:cNvSpPr/>
          <p:nvPr/>
        </p:nvSpPr>
        <p:spPr>
          <a:xfrm>
            <a:off x="307094" y="3463517"/>
            <a:ext cx="569626" cy="56962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atin typeface="+mj-lt"/>
            </a:endParaRPr>
          </a:p>
        </p:txBody>
      </p:sp>
      <p:sp>
        <p:nvSpPr>
          <p:cNvPr id="44" name="CuadroTexto 43">
            <a:extLst>
              <a:ext uri="{FF2B5EF4-FFF2-40B4-BE49-F238E27FC236}">
                <a16:creationId xmlns:a16="http://schemas.microsoft.com/office/drawing/2014/main" id="{37250F30-8C8D-4868-A083-F3A97D8CFE23}"/>
              </a:ext>
            </a:extLst>
          </p:cNvPr>
          <p:cNvSpPr txBox="1"/>
          <p:nvPr/>
        </p:nvSpPr>
        <p:spPr>
          <a:xfrm>
            <a:off x="390169" y="3381947"/>
            <a:ext cx="403476" cy="707886"/>
          </a:xfrm>
          <a:prstGeom prst="rect">
            <a:avLst/>
          </a:prstGeom>
          <a:noFill/>
        </p:spPr>
        <p:txBody>
          <a:bodyPr wrap="square">
            <a:spAutoFit/>
          </a:bodyPr>
          <a:lstStyle/>
          <a:p>
            <a:pPr algn="ctr"/>
            <a:r>
              <a:rPr lang="es-AR" sz="4000" b="1" dirty="0">
                <a:solidFill>
                  <a:schemeClr val="bg1"/>
                </a:solidFill>
                <a:latin typeface="+mj-lt"/>
                <a:cs typeface="Arial" panose="020B0604020202020204" pitchFamily="34" charset="0"/>
              </a:rPr>
              <a:t>+</a:t>
            </a:r>
          </a:p>
        </p:txBody>
      </p:sp>
      <p:sp>
        <p:nvSpPr>
          <p:cNvPr id="45" name="Elipse 44">
            <a:extLst>
              <a:ext uri="{FF2B5EF4-FFF2-40B4-BE49-F238E27FC236}">
                <a16:creationId xmlns:a16="http://schemas.microsoft.com/office/drawing/2014/main" id="{DE2D439E-2BF4-4FAE-ACDC-EB6D2DEB5CD4}"/>
              </a:ext>
            </a:extLst>
          </p:cNvPr>
          <p:cNvSpPr/>
          <p:nvPr/>
        </p:nvSpPr>
        <p:spPr>
          <a:xfrm>
            <a:off x="286482" y="2002814"/>
            <a:ext cx="569626" cy="56962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atin typeface="+mj-lt"/>
            </a:endParaRPr>
          </a:p>
        </p:txBody>
      </p:sp>
      <p:sp>
        <p:nvSpPr>
          <p:cNvPr id="46" name="CuadroTexto 45">
            <a:extLst>
              <a:ext uri="{FF2B5EF4-FFF2-40B4-BE49-F238E27FC236}">
                <a16:creationId xmlns:a16="http://schemas.microsoft.com/office/drawing/2014/main" id="{F7542A57-0449-40B3-AC87-03CB033F91C0}"/>
              </a:ext>
            </a:extLst>
          </p:cNvPr>
          <p:cNvSpPr txBox="1"/>
          <p:nvPr/>
        </p:nvSpPr>
        <p:spPr>
          <a:xfrm>
            <a:off x="369557" y="1921244"/>
            <a:ext cx="403476" cy="707886"/>
          </a:xfrm>
          <a:prstGeom prst="rect">
            <a:avLst/>
          </a:prstGeom>
          <a:noFill/>
        </p:spPr>
        <p:txBody>
          <a:bodyPr wrap="square">
            <a:spAutoFit/>
          </a:bodyPr>
          <a:lstStyle/>
          <a:p>
            <a:pPr algn="ctr"/>
            <a:r>
              <a:rPr lang="es-AR" sz="4000" b="1" dirty="0">
                <a:solidFill>
                  <a:schemeClr val="bg1"/>
                </a:solidFill>
                <a:latin typeface="+mj-lt"/>
                <a:cs typeface="Arial" panose="020B0604020202020204" pitchFamily="34" charset="0"/>
              </a:rPr>
              <a:t>+</a:t>
            </a:r>
          </a:p>
        </p:txBody>
      </p:sp>
      <p:sp>
        <p:nvSpPr>
          <p:cNvPr id="47" name="Elipse 46">
            <a:extLst>
              <a:ext uri="{FF2B5EF4-FFF2-40B4-BE49-F238E27FC236}">
                <a16:creationId xmlns:a16="http://schemas.microsoft.com/office/drawing/2014/main" id="{648D1F09-C04E-4573-92CB-77229C9A655E}"/>
              </a:ext>
            </a:extLst>
          </p:cNvPr>
          <p:cNvSpPr/>
          <p:nvPr/>
        </p:nvSpPr>
        <p:spPr>
          <a:xfrm>
            <a:off x="307208" y="5026543"/>
            <a:ext cx="569626" cy="56962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atin typeface="+mj-lt"/>
            </a:endParaRPr>
          </a:p>
        </p:txBody>
      </p:sp>
      <p:sp>
        <p:nvSpPr>
          <p:cNvPr id="48" name="CuadroTexto 47">
            <a:extLst>
              <a:ext uri="{FF2B5EF4-FFF2-40B4-BE49-F238E27FC236}">
                <a16:creationId xmlns:a16="http://schemas.microsoft.com/office/drawing/2014/main" id="{3FF1E3BC-4DB0-4020-8210-EB627E5F536C}"/>
              </a:ext>
            </a:extLst>
          </p:cNvPr>
          <p:cNvSpPr txBox="1"/>
          <p:nvPr/>
        </p:nvSpPr>
        <p:spPr>
          <a:xfrm>
            <a:off x="390283" y="4944973"/>
            <a:ext cx="403476" cy="707886"/>
          </a:xfrm>
          <a:prstGeom prst="rect">
            <a:avLst/>
          </a:prstGeom>
          <a:noFill/>
        </p:spPr>
        <p:txBody>
          <a:bodyPr wrap="square">
            <a:spAutoFit/>
          </a:bodyPr>
          <a:lstStyle/>
          <a:p>
            <a:pPr algn="ctr"/>
            <a:r>
              <a:rPr lang="es-AR" sz="4000" b="1" dirty="0">
                <a:solidFill>
                  <a:schemeClr val="bg1"/>
                </a:solidFill>
                <a:latin typeface="+mj-lt"/>
                <a:cs typeface="Arial" panose="020B0604020202020204" pitchFamily="34" charset="0"/>
              </a:rPr>
              <a:t>+</a:t>
            </a:r>
          </a:p>
        </p:txBody>
      </p:sp>
      <p:sp>
        <p:nvSpPr>
          <p:cNvPr id="49" name="Rectángulo 48">
            <a:extLst>
              <a:ext uri="{FF2B5EF4-FFF2-40B4-BE49-F238E27FC236}">
                <a16:creationId xmlns:a16="http://schemas.microsoft.com/office/drawing/2014/main" id="{DDE68364-0B2D-4A97-9A81-573B5001E2A1}"/>
              </a:ext>
            </a:extLst>
          </p:cNvPr>
          <p:cNvSpPr/>
          <p:nvPr/>
        </p:nvSpPr>
        <p:spPr>
          <a:xfrm>
            <a:off x="215782" y="5850350"/>
            <a:ext cx="11565655" cy="997499"/>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spcBef>
                <a:spcPts val="1200"/>
              </a:spcBef>
            </a:pPr>
            <a:r>
              <a:rPr lang="es-AR" sz="1600" dirty="0">
                <a:solidFill>
                  <a:schemeClr val="tx1"/>
                </a:solidFill>
                <a:latin typeface="+mj-lt"/>
                <a:cs typeface="Arial" panose="020B0604020202020204" pitchFamily="34" charset="0"/>
              </a:rPr>
              <a:t>La ampliación del régimen vigente para la región patagónica </a:t>
            </a:r>
            <a:r>
              <a:rPr lang="es-AR" sz="1600" b="1" dirty="0">
                <a:solidFill>
                  <a:schemeClr val="tx1"/>
                </a:solidFill>
                <a:latin typeface="+mj-lt"/>
                <a:cs typeface="Arial" panose="020B0604020202020204" pitchFamily="34" charset="0"/>
              </a:rPr>
              <a:t>incorpora a los hogares de otras zonas del país que por condiciones climáticas tienen una importante demanda de gas</a:t>
            </a:r>
            <a:r>
              <a:rPr lang="es-AR" sz="1600" dirty="0">
                <a:solidFill>
                  <a:schemeClr val="tx1"/>
                </a:solidFill>
                <a:latin typeface="+mj-lt"/>
                <a:cs typeface="Arial" panose="020B0604020202020204" pitchFamily="34" charset="0"/>
              </a:rPr>
              <a:t>. Esto pone en igualdad de condiciones a segmentos postergados de la población, </a:t>
            </a:r>
            <a:r>
              <a:rPr lang="es-AR" sz="1600" b="1" dirty="0">
                <a:solidFill>
                  <a:schemeClr val="tx1"/>
                </a:solidFill>
                <a:latin typeface="+mj-lt"/>
                <a:cs typeface="Arial" panose="020B0604020202020204" pitchFamily="34" charset="0"/>
              </a:rPr>
              <a:t>mejorando al régimen por dotarlo de mayor equidad y federalismo</a:t>
            </a:r>
            <a:r>
              <a:rPr lang="es-AR" sz="1600" dirty="0">
                <a:solidFill>
                  <a:schemeClr val="tx1"/>
                </a:solidFill>
                <a:latin typeface="+mj-lt"/>
                <a:cs typeface="Arial" panose="020B0604020202020204" pitchFamily="34" charset="0"/>
              </a:rPr>
              <a:t>.</a:t>
            </a:r>
            <a:endParaRPr lang="es-ES" sz="1400" dirty="0">
              <a:solidFill>
                <a:schemeClr val="tx1"/>
              </a:solidFill>
              <a:latin typeface="+mj-lt"/>
              <a:cs typeface="Arial" panose="020B0604020202020204" pitchFamily="34" charset="0"/>
            </a:endParaRPr>
          </a:p>
        </p:txBody>
      </p:sp>
      <p:sp>
        <p:nvSpPr>
          <p:cNvPr id="50" name="Rectángulo 49">
            <a:extLst>
              <a:ext uri="{FF2B5EF4-FFF2-40B4-BE49-F238E27FC236}">
                <a16:creationId xmlns:a16="http://schemas.microsoft.com/office/drawing/2014/main" id="{AB140990-0A5A-494A-8D73-872DC26C2E89}"/>
              </a:ext>
            </a:extLst>
          </p:cNvPr>
          <p:cNvSpPr/>
          <p:nvPr/>
        </p:nvSpPr>
        <p:spPr>
          <a:xfrm>
            <a:off x="5343984" y="2698950"/>
            <a:ext cx="4069829" cy="5864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es-ES" sz="2400" b="1" dirty="0">
                <a:solidFill>
                  <a:schemeClr val="accent5">
                    <a:lumMod val="50000"/>
                  </a:schemeClr>
                </a:solidFill>
                <a:latin typeface="+mj-lt"/>
              </a:rPr>
              <a:t>+ 2.590.646</a:t>
            </a:r>
            <a:endParaRPr lang="es-ES" sz="3200" b="1" dirty="0">
              <a:solidFill>
                <a:schemeClr val="accent5">
                  <a:lumMod val="50000"/>
                </a:schemeClr>
              </a:solidFill>
              <a:latin typeface="+mj-lt"/>
            </a:endParaRPr>
          </a:p>
          <a:p>
            <a:pPr algn="ctr">
              <a:lnSpc>
                <a:spcPts val="1500"/>
              </a:lnSpc>
            </a:pPr>
            <a:r>
              <a:rPr lang="es-ES" sz="1400" dirty="0">
                <a:solidFill>
                  <a:schemeClr val="accent5">
                    <a:lumMod val="50000"/>
                  </a:schemeClr>
                </a:solidFill>
                <a:latin typeface="+mj-lt"/>
              </a:rPr>
              <a:t>Nuevos usuarios TD</a:t>
            </a:r>
            <a:endParaRPr lang="es-AR" sz="1400" dirty="0">
              <a:solidFill>
                <a:schemeClr val="accent5">
                  <a:lumMod val="50000"/>
                </a:schemeClr>
              </a:solidFill>
              <a:latin typeface="+mj-lt"/>
            </a:endParaRPr>
          </a:p>
        </p:txBody>
      </p:sp>
      <p:sp>
        <p:nvSpPr>
          <p:cNvPr id="52" name="Rectángulo 51">
            <a:extLst>
              <a:ext uri="{FF2B5EF4-FFF2-40B4-BE49-F238E27FC236}">
                <a16:creationId xmlns:a16="http://schemas.microsoft.com/office/drawing/2014/main" id="{7BE1F7CA-B23D-49FE-927B-9488B8C71399}"/>
              </a:ext>
            </a:extLst>
          </p:cNvPr>
          <p:cNvSpPr/>
          <p:nvPr/>
        </p:nvSpPr>
        <p:spPr>
          <a:xfrm>
            <a:off x="5632070" y="1973187"/>
            <a:ext cx="3668541" cy="5864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es-ES" sz="1400" dirty="0">
                <a:solidFill>
                  <a:schemeClr val="accent5">
                    <a:lumMod val="50000"/>
                  </a:schemeClr>
                </a:solidFill>
                <a:latin typeface="+mj-lt"/>
              </a:rPr>
              <a:t>De los cuales +2,6 MM son nuevos usuarios TD y + 431 M son usuarios TS nuevos TD </a:t>
            </a:r>
            <a:endParaRPr lang="es-AR" sz="1400" dirty="0">
              <a:solidFill>
                <a:schemeClr val="accent5">
                  <a:lumMod val="50000"/>
                </a:schemeClr>
              </a:solidFill>
              <a:latin typeface="+mj-lt"/>
            </a:endParaRPr>
          </a:p>
        </p:txBody>
      </p:sp>
      <p:sp>
        <p:nvSpPr>
          <p:cNvPr id="51" name="Título 4">
            <a:extLst>
              <a:ext uri="{FF2B5EF4-FFF2-40B4-BE49-F238E27FC236}">
                <a16:creationId xmlns:a16="http://schemas.microsoft.com/office/drawing/2014/main" id="{97EE6137-D7DC-45DD-AAEB-6CDD3A4EF1DB}"/>
              </a:ext>
            </a:extLst>
          </p:cNvPr>
          <p:cNvSpPr txBox="1">
            <a:spLocks/>
          </p:cNvSpPr>
          <p:nvPr/>
        </p:nvSpPr>
        <p:spPr>
          <a:xfrm>
            <a:off x="182744" y="-76451"/>
            <a:ext cx="10515600" cy="9860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sz="2400" b="1" dirty="0" smtClean="0">
                <a:solidFill>
                  <a:srgbClr val="2B5A70"/>
                </a:solidFill>
                <a:cs typeface="Arial" panose="020B0604020202020204" pitchFamily="34" charset="0"/>
              </a:rPr>
              <a:t>RESUMEN EJECUTIVO</a:t>
            </a:r>
            <a:endParaRPr lang="es-AR" sz="2400" b="1" dirty="0">
              <a:solidFill>
                <a:srgbClr val="2B5A70"/>
              </a:solidFill>
              <a:cs typeface="Arial" panose="020B0604020202020204" pitchFamily="34" charset="0"/>
            </a:endParaRPr>
          </a:p>
        </p:txBody>
      </p:sp>
      <p:sp>
        <p:nvSpPr>
          <p:cNvPr id="54" name="Rectángulo 53">
            <a:extLst>
              <a:ext uri="{FF2B5EF4-FFF2-40B4-BE49-F238E27FC236}">
                <a16:creationId xmlns:a16="http://schemas.microsoft.com/office/drawing/2014/main" id="{6D955ACB-1DCF-4AE1-A7AF-6D5BEC2AF7B9}"/>
              </a:ext>
            </a:extLst>
          </p:cNvPr>
          <p:cNvSpPr/>
          <p:nvPr/>
        </p:nvSpPr>
        <p:spPr>
          <a:xfrm>
            <a:off x="276574" y="883948"/>
            <a:ext cx="10515600" cy="369332"/>
          </a:xfrm>
          <a:prstGeom prst="rect">
            <a:avLst/>
          </a:prstGeom>
        </p:spPr>
        <p:txBody>
          <a:bodyPr wrap="square">
            <a:spAutoFit/>
          </a:bodyPr>
          <a:lstStyle/>
          <a:p>
            <a:pPr algn="just"/>
            <a:r>
              <a:rPr lang="es-AR" b="1" dirty="0">
                <a:solidFill>
                  <a:srgbClr val="30B2AF"/>
                </a:solidFill>
                <a:latin typeface="+mj-lt"/>
                <a:cs typeface="Arial" panose="020B0604020202020204" pitchFamily="34" charset="0"/>
              </a:rPr>
              <a:t>MÁS BENEFICIARIOS, RECONOCIENDO UNA DEMANDA HISTÓRICA</a:t>
            </a:r>
          </a:p>
        </p:txBody>
      </p:sp>
    </p:spTree>
    <p:extLst>
      <p:ext uri="{BB962C8B-B14F-4D97-AF65-F5344CB8AC3E}">
        <p14:creationId xmlns:p14="http://schemas.microsoft.com/office/powerpoint/2010/main" val="4225714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ángulo 54">
            <a:extLst>
              <a:ext uri="{FF2B5EF4-FFF2-40B4-BE49-F238E27FC236}">
                <a16:creationId xmlns:a16="http://schemas.microsoft.com/office/drawing/2014/main" id="{16D1DCC3-F719-4923-A245-35432AAD76F4}"/>
              </a:ext>
            </a:extLst>
          </p:cNvPr>
          <p:cNvSpPr/>
          <p:nvPr/>
        </p:nvSpPr>
        <p:spPr>
          <a:xfrm>
            <a:off x="276574" y="1293040"/>
            <a:ext cx="11363883" cy="5485659"/>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marL="171450" indent="-171450">
              <a:spcBef>
                <a:spcPts val="1200"/>
              </a:spcBef>
              <a:buFont typeface="Arial" panose="020B0604020202020204" pitchFamily="34" charset="0"/>
              <a:buChar char="•"/>
            </a:pPr>
            <a:r>
              <a:rPr lang="es-ES" sz="1400" b="1" dirty="0">
                <a:solidFill>
                  <a:schemeClr val="tx1"/>
                </a:solidFill>
                <a:latin typeface="+mj-lt"/>
                <a:cs typeface="Arial" panose="020B0604020202020204" pitchFamily="34" charset="0"/>
              </a:rPr>
              <a:t>Se propone la prorroga por diez años del Fondo Fiduciario para Subsidios de Consumos Residenciales de Gas</a:t>
            </a:r>
            <a:r>
              <a:rPr lang="es-ES" sz="1400" dirty="0">
                <a:solidFill>
                  <a:schemeClr val="tx1"/>
                </a:solidFill>
                <a:latin typeface="+mj-lt"/>
                <a:cs typeface="Arial" panose="020B0604020202020204" pitchFamily="34" charset="0"/>
              </a:rPr>
              <a:t> creado por el artículo 75 de la Ley N° 25.565, con algunas modificaciones.</a:t>
            </a:r>
          </a:p>
          <a:p>
            <a:pPr marL="171450" indent="-171450">
              <a:spcBef>
                <a:spcPts val="1200"/>
              </a:spcBef>
              <a:buFont typeface="Arial" panose="020B0604020202020204" pitchFamily="34" charset="0"/>
              <a:buChar char="•"/>
            </a:pPr>
            <a:r>
              <a:rPr lang="es-ES" sz="1400" dirty="0">
                <a:solidFill>
                  <a:schemeClr val="tx1"/>
                </a:solidFill>
                <a:latin typeface="+mj-lt"/>
                <a:cs typeface="Arial" panose="020B0604020202020204" pitchFamily="34" charset="0"/>
              </a:rPr>
              <a:t>En este sentido, se busca </a:t>
            </a:r>
            <a:r>
              <a:rPr lang="es-ES" sz="1400" b="1" dirty="0">
                <a:solidFill>
                  <a:schemeClr val="tx1"/>
                </a:solidFill>
                <a:latin typeface="+mj-lt"/>
                <a:cs typeface="Arial" panose="020B0604020202020204" pitchFamily="34" charset="0"/>
              </a:rPr>
              <a:t>ampliar el universo de beneficiarios y beneficiarias del régimen de Tarifa Diferencial </a:t>
            </a:r>
            <a:r>
              <a:rPr lang="es-ES" sz="1400" dirty="0">
                <a:solidFill>
                  <a:schemeClr val="tx1"/>
                </a:solidFill>
                <a:latin typeface="+mj-lt"/>
                <a:cs typeface="Arial" panose="020B0604020202020204" pitchFamily="34" charset="0"/>
              </a:rPr>
              <a:t>(TD), mediante el cual en la actualidad se subsidian las tarifas de los servicios de gas natural por redes y gas propano indiluido por redes en la región patagónica, la Puna y Malargüe. </a:t>
            </a:r>
            <a:r>
              <a:rPr lang="es-ES" sz="1400" b="1" dirty="0">
                <a:solidFill>
                  <a:schemeClr val="tx1"/>
                </a:solidFill>
                <a:latin typeface="+mj-lt"/>
                <a:cs typeface="Arial" panose="020B0604020202020204" pitchFamily="34" charset="0"/>
              </a:rPr>
              <a:t>Los descuentos son del 50% sobre el cuadro tarifario</a:t>
            </a:r>
            <a:r>
              <a:rPr lang="es-ES" sz="1400" dirty="0">
                <a:solidFill>
                  <a:schemeClr val="tx1"/>
                </a:solidFill>
                <a:latin typeface="+mj-lt"/>
                <a:cs typeface="Arial" panose="020B0604020202020204" pitchFamily="34" charset="0"/>
              </a:rPr>
              <a:t>.</a:t>
            </a:r>
          </a:p>
          <a:p>
            <a:pPr marL="171450" indent="-171450">
              <a:spcBef>
                <a:spcPts val="1200"/>
              </a:spcBef>
              <a:buFont typeface="Arial" panose="020B0604020202020204" pitchFamily="34" charset="0"/>
              <a:buChar char="•"/>
            </a:pPr>
            <a:r>
              <a:rPr lang="es-ES" sz="1400" dirty="0">
                <a:solidFill>
                  <a:schemeClr val="tx1"/>
                </a:solidFill>
                <a:latin typeface="+mj-lt"/>
                <a:cs typeface="Arial" panose="020B0604020202020204" pitchFamily="34" charset="0"/>
              </a:rPr>
              <a:t>La ampliación abarcaría también localidades de bajas temperaturas que no se encuentran alcanzadas por el régimen vigente. Así, se incorporarían </a:t>
            </a:r>
            <a:r>
              <a:rPr lang="es-ES" sz="1400" b="1" dirty="0">
                <a:solidFill>
                  <a:schemeClr val="tx1"/>
                </a:solidFill>
                <a:latin typeface="+mj-lt"/>
                <a:cs typeface="Arial" panose="020B0604020202020204" pitchFamily="34" charset="0"/>
              </a:rPr>
              <a:t>tres millones de hogares </a:t>
            </a:r>
            <a:r>
              <a:rPr lang="es-ES" sz="1400" dirty="0">
                <a:solidFill>
                  <a:schemeClr val="tx1"/>
                </a:solidFill>
                <a:latin typeface="+mj-lt"/>
                <a:cs typeface="Arial" panose="020B0604020202020204" pitchFamily="34" charset="0"/>
              </a:rPr>
              <a:t>al beneficio.</a:t>
            </a:r>
          </a:p>
          <a:p>
            <a:pPr marL="171450" indent="-171450">
              <a:spcBef>
                <a:spcPts val="1200"/>
              </a:spcBef>
              <a:buFont typeface="Arial" panose="020B0604020202020204" pitchFamily="34" charset="0"/>
              <a:buChar char="•"/>
            </a:pPr>
            <a:r>
              <a:rPr lang="es-ES" sz="1400" dirty="0">
                <a:solidFill>
                  <a:schemeClr val="tx1"/>
                </a:solidFill>
                <a:latin typeface="+mj-lt"/>
                <a:cs typeface="Arial" panose="020B0604020202020204" pitchFamily="34" charset="0"/>
              </a:rPr>
              <a:t>El régimen </a:t>
            </a:r>
            <a:r>
              <a:rPr lang="es-ES" sz="1400" b="1" dirty="0">
                <a:solidFill>
                  <a:schemeClr val="tx1"/>
                </a:solidFill>
                <a:latin typeface="+mj-lt"/>
                <a:cs typeface="Arial" panose="020B0604020202020204" pitchFamily="34" charset="0"/>
              </a:rPr>
              <a:t>se financia con un recargo sobre el precio del gas natural en PIST </a:t>
            </a:r>
            <a:r>
              <a:rPr lang="es-ES" sz="1400" dirty="0">
                <a:solidFill>
                  <a:schemeClr val="tx1"/>
                </a:solidFill>
                <a:latin typeface="+mj-lt"/>
                <a:cs typeface="Arial" panose="020B0604020202020204" pitchFamily="34" charset="0"/>
              </a:rPr>
              <a:t>aplicable al volumen comercializado en el país </a:t>
            </a:r>
            <a:r>
              <a:rPr lang="es-ES" sz="1400" b="1" dirty="0">
                <a:solidFill>
                  <a:schemeClr val="tx1"/>
                </a:solidFill>
                <a:latin typeface="+mj-lt"/>
                <a:cs typeface="Arial" panose="020B0604020202020204" pitchFamily="34" charset="0"/>
              </a:rPr>
              <a:t>que no puede superar el 7,5%. Actualmente el nivel del recargo se ubica en 4,46% y el régimen no requiere aportes del Tesoro Nacional.</a:t>
            </a:r>
          </a:p>
          <a:p>
            <a:pPr marL="171450" indent="-171450">
              <a:spcBef>
                <a:spcPts val="1200"/>
              </a:spcBef>
              <a:buFont typeface="Arial" panose="020B0604020202020204" pitchFamily="34" charset="0"/>
              <a:buChar char="•"/>
            </a:pPr>
            <a:r>
              <a:rPr lang="es-ES" sz="1400" dirty="0">
                <a:solidFill>
                  <a:schemeClr val="tx1"/>
                </a:solidFill>
                <a:latin typeface="+mj-lt"/>
                <a:cs typeface="Arial" panose="020B0604020202020204" pitchFamily="34" charset="0"/>
              </a:rPr>
              <a:t>Se prevé que </a:t>
            </a:r>
            <a:r>
              <a:rPr lang="es-ES" sz="1400" b="1" dirty="0">
                <a:solidFill>
                  <a:schemeClr val="tx1"/>
                </a:solidFill>
                <a:latin typeface="+mj-lt"/>
                <a:cs typeface="Arial" panose="020B0604020202020204" pitchFamily="34" charset="0"/>
              </a:rPr>
              <a:t>para 2021 el recargo sea de 5,23%</a:t>
            </a:r>
            <a:r>
              <a:rPr lang="es-ES" sz="1400" dirty="0">
                <a:solidFill>
                  <a:schemeClr val="tx1"/>
                </a:solidFill>
                <a:latin typeface="+mj-lt"/>
                <a:cs typeface="Arial" panose="020B0604020202020204" pitchFamily="34" charset="0"/>
              </a:rPr>
              <a:t>, esto generaría un impacto mínimo en las facturas de los usuarios de zonas templadas y cálidas ( </a:t>
            </a:r>
            <a:r>
              <a:rPr lang="es-AR" sz="1400" b="0" i="0" dirty="0">
                <a:solidFill>
                  <a:schemeClr val="tx1"/>
                </a:solidFill>
                <a:effectLst/>
                <a:latin typeface="+mj-lt"/>
              </a:rPr>
              <a:t>≈ 0,32%, aproximadamente $4 por factura).</a:t>
            </a:r>
            <a:endParaRPr lang="es-ES" sz="1400" dirty="0">
              <a:solidFill>
                <a:schemeClr val="tx1"/>
              </a:solidFill>
              <a:latin typeface="+mj-lt"/>
              <a:cs typeface="Arial" panose="020B0604020202020204" pitchFamily="34" charset="0"/>
            </a:endParaRPr>
          </a:p>
          <a:p>
            <a:pPr marL="171450" indent="-171450">
              <a:spcBef>
                <a:spcPts val="1200"/>
              </a:spcBef>
              <a:buFont typeface="Arial" panose="020B0604020202020204" pitchFamily="34" charset="0"/>
              <a:buChar char="•"/>
            </a:pPr>
            <a:r>
              <a:rPr lang="es-AR" sz="1400" dirty="0">
                <a:solidFill>
                  <a:schemeClr val="tx1"/>
                </a:solidFill>
                <a:latin typeface="+mj-lt"/>
                <a:cs typeface="Arial" panose="020B0604020202020204" pitchFamily="34" charset="0"/>
              </a:rPr>
              <a:t>El proyecto de ampliación plantea un </a:t>
            </a:r>
            <a:r>
              <a:rPr lang="es-AR" sz="1400" b="1" dirty="0">
                <a:solidFill>
                  <a:schemeClr val="tx1"/>
                </a:solidFill>
                <a:latin typeface="+mj-lt"/>
                <a:cs typeface="Arial" panose="020B0604020202020204" pitchFamily="34" charset="0"/>
              </a:rPr>
              <a:t>beneficio progresivo según la condición económica de los hogares.</a:t>
            </a:r>
            <a:endParaRPr lang="es-ES" sz="1400" b="1" dirty="0">
              <a:solidFill>
                <a:schemeClr val="tx1"/>
              </a:solidFill>
              <a:latin typeface="+mj-lt"/>
              <a:cs typeface="Arial" panose="020B0604020202020204" pitchFamily="34" charset="0"/>
            </a:endParaRPr>
          </a:p>
          <a:p>
            <a:pPr marL="171450" indent="-171450">
              <a:spcBef>
                <a:spcPts val="1200"/>
              </a:spcBef>
              <a:buFont typeface="Arial" panose="020B0604020202020204" pitchFamily="34" charset="0"/>
              <a:buChar char="•"/>
            </a:pPr>
            <a:r>
              <a:rPr lang="es-ES" sz="1400" dirty="0">
                <a:solidFill>
                  <a:schemeClr val="tx1"/>
                </a:solidFill>
                <a:latin typeface="+mj-lt"/>
                <a:cs typeface="Arial" panose="020B0604020202020204" pitchFamily="34" charset="0"/>
              </a:rPr>
              <a:t>El nuevo régimen </a:t>
            </a:r>
            <a:r>
              <a:rPr lang="es-ES" sz="1400" b="1" dirty="0">
                <a:solidFill>
                  <a:schemeClr val="tx1"/>
                </a:solidFill>
                <a:latin typeface="+mj-lt"/>
                <a:cs typeface="Arial" panose="020B0604020202020204" pitchFamily="34" charset="0"/>
              </a:rPr>
              <a:t>disminuirá la factura de gas por redes </a:t>
            </a:r>
            <a:r>
              <a:rPr lang="es-ES" sz="1400" dirty="0">
                <a:solidFill>
                  <a:schemeClr val="tx1"/>
                </a:solidFill>
                <a:latin typeface="+mj-lt"/>
                <a:cs typeface="Arial" panose="020B0604020202020204" pitchFamily="34" charset="0"/>
              </a:rPr>
              <a:t>(ya sea gas natural o propano indiluido) </a:t>
            </a:r>
            <a:r>
              <a:rPr lang="es-ES" sz="1400" b="1" dirty="0">
                <a:solidFill>
                  <a:schemeClr val="tx1"/>
                </a:solidFill>
                <a:latin typeface="+mj-lt"/>
                <a:cs typeface="Arial" panose="020B0604020202020204" pitchFamily="34" charset="0"/>
              </a:rPr>
              <a:t>de los usuarios y usuarias residenciales de “zona fría” en un porcentaje del 30% o 50%, </a:t>
            </a:r>
            <a:r>
              <a:rPr lang="es-ES" sz="1400" dirty="0">
                <a:solidFill>
                  <a:schemeClr val="tx1"/>
                </a:solidFill>
                <a:latin typeface="+mj-lt"/>
                <a:cs typeface="Arial" panose="020B0604020202020204" pitchFamily="34" charset="0"/>
              </a:rPr>
              <a:t>dependiendo de la condición de vulnerabilidad económica de cada uno.</a:t>
            </a:r>
          </a:p>
          <a:p>
            <a:pPr marL="800100" lvl="1" indent="-342900">
              <a:spcBef>
                <a:spcPts val="600"/>
              </a:spcBef>
              <a:buFont typeface="+mj-lt"/>
              <a:buAutoNum type="alphaLcPeriod"/>
            </a:pPr>
            <a:r>
              <a:rPr lang="es-ES" sz="1400" dirty="0">
                <a:solidFill>
                  <a:schemeClr val="tx1"/>
                </a:solidFill>
                <a:latin typeface="+mj-lt"/>
                <a:cs typeface="Arial" panose="020B0604020202020204" pitchFamily="34" charset="0"/>
              </a:rPr>
              <a:t>Para los </a:t>
            </a:r>
            <a:r>
              <a:rPr lang="es-ES" sz="1400" b="1" dirty="0">
                <a:solidFill>
                  <a:schemeClr val="tx1"/>
                </a:solidFill>
                <a:latin typeface="+mj-lt"/>
                <a:cs typeface="Arial" panose="020B0604020202020204" pitchFamily="34" charset="0"/>
              </a:rPr>
              <a:t>hogares de menores ingresos se aplicará una reducción del 50% en el cuadro tarifario </a:t>
            </a:r>
            <a:r>
              <a:rPr lang="es-ES" sz="1400" dirty="0">
                <a:solidFill>
                  <a:schemeClr val="tx1"/>
                </a:solidFill>
                <a:latin typeface="+mj-lt"/>
                <a:cs typeface="Arial" panose="020B0604020202020204" pitchFamily="34" charset="0"/>
              </a:rPr>
              <a:t>(beneficiarios de planes sociales, jubilados y jubiladas, monotributistas sociales, entre otros) </a:t>
            </a:r>
            <a:r>
              <a:rPr lang="es-ES" sz="1400" b="1" dirty="0">
                <a:solidFill>
                  <a:schemeClr val="tx1"/>
                </a:solidFill>
                <a:latin typeface="+mj-lt"/>
                <a:cs typeface="Arial" panose="020B0604020202020204" pitchFamily="34" charset="0"/>
              </a:rPr>
              <a:t>y electrodependientes </a:t>
            </a:r>
            <a:r>
              <a:rPr lang="es-ES" sz="1400" dirty="0">
                <a:solidFill>
                  <a:schemeClr val="tx1"/>
                </a:solidFill>
                <a:latin typeface="+mj-lt"/>
                <a:cs typeface="Arial" panose="020B0604020202020204" pitchFamily="34" charset="0"/>
              </a:rPr>
              <a:t>de “zona fría”</a:t>
            </a:r>
            <a:r>
              <a:rPr lang="es-ES" sz="1400" b="1" dirty="0">
                <a:solidFill>
                  <a:schemeClr val="tx1"/>
                </a:solidFill>
                <a:latin typeface="+mj-lt"/>
                <a:cs typeface="Arial" panose="020B0604020202020204" pitchFamily="34" charset="0"/>
              </a:rPr>
              <a:t>.</a:t>
            </a:r>
          </a:p>
          <a:p>
            <a:pPr marL="800100" lvl="1" indent="-342900">
              <a:spcBef>
                <a:spcPts val="600"/>
              </a:spcBef>
              <a:buFont typeface="+mj-lt"/>
              <a:buAutoNum type="alphaLcPeriod"/>
            </a:pPr>
            <a:r>
              <a:rPr lang="es-ES" sz="1400" dirty="0">
                <a:solidFill>
                  <a:schemeClr val="tx1"/>
                </a:solidFill>
                <a:latin typeface="+mj-lt"/>
                <a:cs typeface="Arial" panose="020B0604020202020204" pitchFamily="34" charset="0"/>
              </a:rPr>
              <a:t>Conservarán </a:t>
            </a:r>
            <a:r>
              <a:rPr lang="es-ES" sz="1400" b="1" dirty="0">
                <a:solidFill>
                  <a:schemeClr val="tx1"/>
                </a:solidFill>
                <a:latin typeface="+mj-lt"/>
                <a:cs typeface="Arial" panose="020B0604020202020204" pitchFamily="34" charset="0"/>
              </a:rPr>
              <a:t>también el descuento del 50% sobre la factura</a:t>
            </a:r>
            <a:r>
              <a:rPr lang="es-ES" sz="1400" dirty="0">
                <a:solidFill>
                  <a:schemeClr val="tx1"/>
                </a:solidFill>
                <a:latin typeface="+mj-lt"/>
                <a:cs typeface="Arial" panose="020B0604020202020204" pitchFamily="34" charset="0"/>
              </a:rPr>
              <a:t>, los usuarios y las usuarias de la </a:t>
            </a:r>
            <a:r>
              <a:rPr lang="es-ES" sz="1400" b="1" dirty="0">
                <a:solidFill>
                  <a:schemeClr val="tx1"/>
                </a:solidFill>
                <a:latin typeface="+mj-lt"/>
                <a:cs typeface="Arial" panose="020B0604020202020204" pitchFamily="34" charset="0"/>
              </a:rPr>
              <a:t>Región Patagónica</a:t>
            </a:r>
            <a:r>
              <a:rPr lang="es-ES" sz="1400" dirty="0">
                <a:solidFill>
                  <a:schemeClr val="tx1"/>
                </a:solidFill>
                <a:latin typeface="+mj-lt"/>
                <a:cs typeface="Arial" panose="020B0604020202020204" pitchFamily="34" charset="0"/>
              </a:rPr>
              <a:t>, el departamento de </a:t>
            </a:r>
            <a:r>
              <a:rPr lang="es-ES" sz="1400" b="1" dirty="0">
                <a:solidFill>
                  <a:schemeClr val="tx1"/>
                </a:solidFill>
                <a:latin typeface="+mj-lt"/>
                <a:cs typeface="Arial" panose="020B0604020202020204" pitchFamily="34" charset="0"/>
              </a:rPr>
              <a:t>Malargüe</a:t>
            </a:r>
            <a:r>
              <a:rPr lang="es-ES" sz="1400" dirty="0">
                <a:solidFill>
                  <a:schemeClr val="tx1"/>
                </a:solidFill>
                <a:latin typeface="+mj-lt"/>
                <a:cs typeface="Arial" panose="020B0604020202020204" pitchFamily="34" charset="0"/>
              </a:rPr>
              <a:t> en Mendoza y la región de </a:t>
            </a:r>
            <a:r>
              <a:rPr lang="es-ES" sz="1400" b="1" dirty="0">
                <a:solidFill>
                  <a:schemeClr val="tx1"/>
                </a:solidFill>
                <a:latin typeface="+mj-lt"/>
                <a:cs typeface="Arial" panose="020B0604020202020204" pitchFamily="34" charset="0"/>
              </a:rPr>
              <a:t>“la Puna</a:t>
            </a:r>
            <a:r>
              <a:rPr lang="es-ES" sz="1400" dirty="0">
                <a:solidFill>
                  <a:schemeClr val="tx1"/>
                </a:solidFill>
                <a:latin typeface="+mj-lt"/>
                <a:cs typeface="Arial" panose="020B0604020202020204" pitchFamily="34" charset="0"/>
              </a:rPr>
              <a:t>” en el Noroeste.</a:t>
            </a:r>
          </a:p>
          <a:p>
            <a:pPr marL="800100" lvl="1" indent="-342900">
              <a:spcBef>
                <a:spcPts val="600"/>
              </a:spcBef>
              <a:buFont typeface="+mj-lt"/>
              <a:buAutoNum type="alphaLcPeriod"/>
            </a:pPr>
            <a:r>
              <a:rPr lang="es-ES" sz="1400" dirty="0">
                <a:solidFill>
                  <a:schemeClr val="tx1"/>
                </a:solidFill>
                <a:latin typeface="+mj-lt"/>
                <a:cs typeface="Arial" panose="020B0604020202020204" pitchFamily="34" charset="0"/>
              </a:rPr>
              <a:t>El</a:t>
            </a:r>
            <a:r>
              <a:rPr lang="es-ES" sz="1400" b="1" dirty="0">
                <a:solidFill>
                  <a:schemeClr val="tx1"/>
                </a:solidFill>
                <a:latin typeface="+mj-lt"/>
                <a:cs typeface="Arial" panose="020B0604020202020204" pitchFamily="34" charset="0"/>
              </a:rPr>
              <a:t> resto de los hogares con tarifa diferencial </a:t>
            </a:r>
            <a:r>
              <a:rPr lang="es-ES" sz="1400" dirty="0">
                <a:solidFill>
                  <a:schemeClr val="tx1"/>
                </a:solidFill>
                <a:latin typeface="+mj-lt"/>
                <a:cs typeface="Arial" panose="020B0604020202020204" pitchFamily="34" charset="0"/>
              </a:rPr>
              <a:t>(nuevos beneficiarios TD sin tarifa social) percibirá un descuento del </a:t>
            </a:r>
            <a:r>
              <a:rPr lang="es-ES" sz="1400" b="1" dirty="0">
                <a:solidFill>
                  <a:schemeClr val="tx1"/>
                </a:solidFill>
                <a:latin typeface="+mj-lt"/>
                <a:cs typeface="Arial" panose="020B0604020202020204" pitchFamily="34" charset="0"/>
              </a:rPr>
              <a:t>30%</a:t>
            </a:r>
            <a:r>
              <a:rPr lang="es-ES" sz="1400" dirty="0">
                <a:solidFill>
                  <a:schemeClr val="tx1"/>
                </a:solidFill>
                <a:latin typeface="+mj-lt"/>
                <a:cs typeface="Arial" panose="020B0604020202020204" pitchFamily="34" charset="0"/>
              </a:rPr>
              <a:t>.</a:t>
            </a:r>
          </a:p>
        </p:txBody>
      </p:sp>
      <p:sp>
        <p:nvSpPr>
          <p:cNvPr id="2" name="Marcador de número de diapositiva 1">
            <a:extLst>
              <a:ext uri="{FF2B5EF4-FFF2-40B4-BE49-F238E27FC236}">
                <a16:creationId xmlns:a16="http://schemas.microsoft.com/office/drawing/2014/main" id="{D6268A6D-05BA-4722-BA51-60FDC8FD7B00}"/>
              </a:ext>
            </a:extLst>
          </p:cNvPr>
          <p:cNvSpPr>
            <a:spLocks noGrp="1"/>
          </p:cNvSpPr>
          <p:nvPr>
            <p:ph type="sldNum" sz="quarter" idx="12"/>
          </p:nvPr>
        </p:nvSpPr>
        <p:spPr>
          <a:xfrm>
            <a:off x="9406083" y="6492875"/>
            <a:ext cx="2743200" cy="365125"/>
          </a:xfrm>
        </p:spPr>
        <p:txBody>
          <a:bodyPr/>
          <a:lstStyle/>
          <a:p>
            <a:fld id="{990A5BB3-153D-4FCC-AD4D-D2383AB37645}" type="slidenum">
              <a:rPr lang="es-AR" smtClean="0">
                <a:latin typeface="+mj-lt"/>
              </a:rPr>
              <a:t>3</a:t>
            </a:fld>
            <a:endParaRPr lang="es-AR">
              <a:latin typeface="+mj-lt"/>
            </a:endParaRPr>
          </a:p>
        </p:txBody>
      </p:sp>
      <p:cxnSp>
        <p:nvCxnSpPr>
          <p:cNvPr id="24" name="Conector recto 23">
            <a:extLst>
              <a:ext uri="{FF2B5EF4-FFF2-40B4-BE49-F238E27FC236}">
                <a16:creationId xmlns:a16="http://schemas.microsoft.com/office/drawing/2014/main" id="{EAFEF3CB-50C5-4CD8-8656-644B1AA91FA4}"/>
              </a:ext>
            </a:extLst>
          </p:cNvPr>
          <p:cNvCxnSpPr>
            <a:cxnSpLocks/>
          </p:cNvCxnSpPr>
          <p:nvPr/>
        </p:nvCxnSpPr>
        <p:spPr>
          <a:xfrm>
            <a:off x="0" y="761161"/>
            <a:ext cx="7826929" cy="0"/>
          </a:xfrm>
          <a:prstGeom prst="line">
            <a:avLst/>
          </a:prstGeom>
          <a:ln w="28575">
            <a:solidFill>
              <a:srgbClr val="92D050"/>
            </a:solidFill>
          </a:ln>
        </p:spPr>
        <p:style>
          <a:lnRef idx="3">
            <a:schemeClr val="accent1"/>
          </a:lnRef>
          <a:fillRef idx="0">
            <a:schemeClr val="accent1"/>
          </a:fillRef>
          <a:effectRef idx="2">
            <a:schemeClr val="accent1"/>
          </a:effectRef>
          <a:fontRef idx="minor">
            <a:schemeClr val="tx1"/>
          </a:fontRef>
        </p:style>
      </p:cxnSp>
      <p:cxnSp>
        <p:nvCxnSpPr>
          <p:cNvPr id="23" name="Conector recto 22">
            <a:extLst>
              <a:ext uri="{FF2B5EF4-FFF2-40B4-BE49-F238E27FC236}">
                <a16:creationId xmlns:a16="http://schemas.microsoft.com/office/drawing/2014/main" id="{EA63972E-2CB6-47B0-B744-4B0B6A4BA596}"/>
              </a:ext>
            </a:extLst>
          </p:cNvPr>
          <p:cNvCxnSpPr>
            <a:cxnSpLocks/>
          </p:cNvCxnSpPr>
          <p:nvPr/>
        </p:nvCxnSpPr>
        <p:spPr>
          <a:xfrm>
            <a:off x="571295" y="4823623"/>
            <a:ext cx="11288424" cy="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a16="http://schemas.microsoft.com/office/drawing/2014/main" id="{6C87AD45-874F-4BC4-AEDA-C6FE9E14B661}"/>
              </a:ext>
            </a:extLst>
          </p:cNvPr>
          <p:cNvCxnSpPr>
            <a:cxnSpLocks/>
          </p:cNvCxnSpPr>
          <p:nvPr/>
        </p:nvCxnSpPr>
        <p:spPr>
          <a:xfrm>
            <a:off x="571295" y="5820360"/>
            <a:ext cx="11288423" cy="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1" name="Título 4">
            <a:extLst>
              <a:ext uri="{FF2B5EF4-FFF2-40B4-BE49-F238E27FC236}">
                <a16:creationId xmlns:a16="http://schemas.microsoft.com/office/drawing/2014/main" id="{97EE6137-D7DC-45DD-AAEB-6CDD3A4EF1DB}"/>
              </a:ext>
            </a:extLst>
          </p:cNvPr>
          <p:cNvSpPr txBox="1">
            <a:spLocks/>
          </p:cNvSpPr>
          <p:nvPr/>
        </p:nvSpPr>
        <p:spPr>
          <a:xfrm>
            <a:off x="182744" y="-76451"/>
            <a:ext cx="10515600" cy="9860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sz="2400" b="1" dirty="0" smtClean="0">
                <a:solidFill>
                  <a:srgbClr val="2B5A70"/>
                </a:solidFill>
                <a:cs typeface="Arial" panose="020B0604020202020204" pitchFamily="34" charset="0"/>
              </a:rPr>
              <a:t>AMPLIACIÓN DEL RÉGIMEN DE ZONA FRÍA</a:t>
            </a:r>
            <a:endParaRPr lang="es-AR" sz="2400" b="1" dirty="0">
              <a:solidFill>
                <a:srgbClr val="2B5A70"/>
              </a:solidFill>
              <a:cs typeface="Arial" panose="020B0604020202020204" pitchFamily="34" charset="0"/>
            </a:endParaRPr>
          </a:p>
        </p:txBody>
      </p:sp>
      <p:sp>
        <p:nvSpPr>
          <p:cNvPr id="54" name="Rectángulo 53">
            <a:extLst>
              <a:ext uri="{FF2B5EF4-FFF2-40B4-BE49-F238E27FC236}">
                <a16:creationId xmlns:a16="http://schemas.microsoft.com/office/drawing/2014/main" id="{6D955ACB-1DCF-4AE1-A7AF-6D5BEC2AF7B9}"/>
              </a:ext>
            </a:extLst>
          </p:cNvPr>
          <p:cNvSpPr/>
          <p:nvPr/>
        </p:nvSpPr>
        <p:spPr>
          <a:xfrm>
            <a:off x="276574" y="883948"/>
            <a:ext cx="10515600" cy="369332"/>
          </a:xfrm>
          <a:prstGeom prst="rect">
            <a:avLst/>
          </a:prstGeom>
        </p:spPr>
        <p:txBody>
          <a:bodyPr wrap="square">
            <a:spAutoFit/>
          </a:bodyPr>
          <a:lstStyle/>
          <a:p>
            <a:pPr algn="just"/>
            <a:r>
              <a:rPr lang="es-AR" b="1" dirty="0">
                <a:solidFill>
                  <a:srgbClr val="30B2AF"/>
                </a:solidFill>
                <a:latin typeface="+mj-lt"/>
                <a:cs typeface="Arial" panose="020B0604020202020204" pitchFamily="34" charset="0"/>
              </a:rPr>
              <a:t>MÁS BENEFICIARIOS, RECONOCIENDO UNA DEMANDA HISTÓRICA</a:t>
            </a:r>
          </a:p>
        </p:txBody>
      </p:sp>
    </p:spTree>
    <p:extLst>
      <p:ext uri="{BB962C8B-B14F-4D97-AF65-F5344CB8AC3E}">
        <p14:creationId xmlns:p14="http://schemas.microsoft.com/office/powerpoint/2010/main" val="3886424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D6268A6D-05BA-4722-BA51-60FDC8FD7B00}"/>
              </a:ext>
            </a:extLst>
          </p:cNvPr>
          <p:cNvSpPr>
            <a:spLocks noGrp="1"/>
          </p:cNvSpPr>
          <p:nvPr>
            <p:ph type="sldNum" sz="quarter" idx="12"/>
          </p:nvPr>
        </p:nvSpPr>
        <p:spPr>
          <a:xfrm>
            <a:off x="9406083" y="6492875"/>
            <a:ext cx="2743200" cy="365125"/>
          </a:xfrm>
        </p:spPr>
        <p:txBody>
          <a:bodyPr/>
          <a:lstStyle/>
          <a:p>
            <a:fld id="{990A5BB3-153D-4FCC-AD4D-D2383AB37645}" type="slidenum">
              <a:rPr lang="es-AR" smtClean="0">
                <a:latin typeface="+mj-lt"/>
              </a:rPr>
              <a:t>4</a:t>
            </a:fld>
            <a:endParaRPr lang="es-AR">
              <a:latin typeface="+mj-lt"/>
            </a:endParaRPr>
          </a:p>
        </p:txBody>
      </p:sp>
      <p:cxnSp>
        <p:nvCxnSpPr>
          <p:cNvPr id="24" name="Conector recto 23">
            <a:extLst>
              <a:ext uri="{FF2B5EF4-FFF2-40B4-BE49-F238E27FC236}">
                <a16:creationId xmlns:a16="http://schemas.microsoft.com/office/drawing/2014/main" id="{EAFEF3CB-50C5-4CD8-8656-644B1AA91FA4}"/>
              </a:ext>
            </a:extLst>
          </p:cNvPr>
          <p:cNvCxnSpPr>
            <a:cxnSpLocks/>
          </p:cNvCxnSpPr>
          <p:nvPr/>
        </p:nvCxnSpPr>
        <p:spPr>
          <a:xfrm>
            <a:off x="0" y="761161"/>
            <a:ext cx="7826929" cy="0"/>
          </a:xfrm>
          <a:prstGeom prst="line">
            <a:avLst/>
          </a:prstGeom>
          <a:ln w="28575">
            <a:solidFill>
              <a:srgbClr val="92D050"/>
            </a:solidFill>
          </a:ln>
        </p:spPr>
        <p:style>
          <a:lnRef idx="3">
            <a:schemeClr val="accent1"/>
          </a:lnRef>
          <a:fillRef idx="0">
            <a:schemeClr val="accent1"/>
          </a:fillRef>
          <a:effectRef idx="2">
            <a:schemeClr val="accent1"/>
          </a:effectRef>
          <a:fontRef idx="minor">
            <a:schemeClr val="tx1"/>
          </a:fontRef>
        </p:style>
      </p:cxnSp>
      <p:cxnSp>
        <p:nvCxnSpPr>
          <p:cNvPr id="23" name="Conector recto 22">
            <a:extLst>
              <a:ext uri="{FF2B5EF4-FFF2-40B4-BE49-F238E27FC236}">
                <a16:creationId xmlns:a16="http://schemas.microsoft.com/office/drawing/2014/main" id="{EA63972E-2CB6-47B0-B744-4B0B6A4BA596}"/>
              </a:ext>
            </a:extLst>
          </p:cNvPr>
          <p:cNvCxnSpPr>
            <a:cxnSpLocks/>
          </p:cNvCxnSpPr>
          <p:nvPr/>
        </p:nvCxnSpPr>
        <p:spPr>
          <a:xfrm>
            <a:off x="571295" y="4823623"/>
            <a:ext cx="11288424" cy="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a16="http://schemas.microsoft.com/office/drawing/2014/main" id="{6C87AD45-874F-4BC4-AEDA-C6FE9E14B661}"/>
              </a:ext>
            </a:extLst>
          </p:cNvPr>
          <p:cNvCxnSpPr>
            <a:cxnSpLocks/>
          </p:cNvCxnSpPr>
          <p:nvPr/>
        </p:nvCxnSpPr>
        <p:spPr>
          <a:xfrm>
            <a:off x="571295" y="5820360"/>
            <a:ext cx="11288423" cy="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1" name="Título 4">
            <a:extLst>
              <a:ext uri="{FF2B5EF4-FFF2-40B4-BE49-F238E27FC236}">
                <a16:creationId xmlns:a16="http://schemas.microsoft.com/office/drawing/2014/main" id="{97EE6137-D7DC-45DD-AAEB-6CDD3A4EF1DB}"/>
              </a:ext>
            </a:extLst>
          </p:cNvPr>
          <p:cNvSpPr txBox="1">
            <a:spLocks/>
          </p:cNvSpPr>
          <p:nvPr/>
        </p:nvSpPr>
        <p:spPr>
          <a:xfrm>
            <a:off x="182744" y="-76451"/>
            <a:ext cx="10515600" cy="9860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sz="2400" b="1" dirty="0">
                <a:solidFill>
                  <a:srgbClr val="2B5A70"/>
                </a:solidFill>
                <a:cs typeface="Arial" panose="020B0604020202020204" pitchFamily="34" charset="0"/>
              </a:rPr>
              <a:t>AMPLIACIÓN DEL RÉGIMEN DE ZONA FRÍA</a:t>
            </a:r>
          </a:p>
        </p:txBody>
      </p:sp>
      <p:sp>
        <p:nvSpPr>
          <p:cNvPr id="11" name="Rectángulo 10">
            <a:extLst>
              <a:ext uri="{FF2B5EF4-FFF2-40B4-BE49-F238E27FC236}">
                <a16:creationId xmlns:a16="http://schemas.microsoft.com/office/drawing/2014/main" id="{521E92A6-C99A-43BC-8EAA-95A9BDD8A5F7}"/>
              </a:ext>
            </a:extLst>
          </p:cNvPr>
          <p:cNvSpPr/>
          <p:nvPr/>
        </p:nvSpPr>
        <p:spPr>
          <a:xfrm>
            <a:off x="230199" y="3984148"/>
            <a:ext cx="7278261" cy="2523768"/>
          </a:xfrm>
          <a:prstGeom prst="rect">
            <a:avLst/>
          </a:prstGeom>
        </p:spPr>
        <p:txBody>
          <a:bodyPr wrap="square">
            <a:spAutoFit/>
          </a:bodyPr>
          <a:lstStyle/>
          <a:p>
            <a:pPr marL="285750" indent="-285750">
              <a:spcBef>
                <a:spcPts val="600"/>
              </a:spcBef>
              <a:buFont typeface="Arial" panose="020B0604020202020204" pitchFamily="34" charset="0"/>
              <a:buChar char="•"/>
            </a:pPr>
            <a:r>
              <a:rPr lang="es-ES" sz="1300" dirty="0">
                <a:solidFill>
                  <a:srgbClr val="5B5B5F"/>
                </a:solidFill>
                <a:latin typeface="+mj-lt"/>
                <a:cs typeface="Arial" panose="020B0604020202020204" pitchFamily="34" charset="0"/>
              </a:rPr>
              <a:t>La ampliación alcanza a un conjunto de </a:t>
            </a:r>
            <a:r>
              <a:rPr lang="es-ES" sz="1300" b="1" dirty="0">
                <a:solidFill>
                  <a:srgbClr val="5B5B5F"/>
                </a:solidFill>
                <a:latin typeface="+mj-lt"/>
                <a:cs typeface="Arial" panose="020B0604020202020204" pitchFamily="34" charset="0"/>
              </a:rPr>
              <a:t>3 millones de usuarios y usuarias, </a:t>
            </a:r>
            <a:r>
              <a:rPr lang="es-ES" sz="1300" dirty="0">
                <a:solidFill>
                  <a:srgbClr val="5B5B5F"/>
                </a:solidFill>
                <a:latin typeface="+mj-lt"/>
                <a:cs typeface="Arial" panose="020B0604020202020204" pitchFamily="34" charset="0"/>
              </a:rPr>
              <a:t>de los cuales </a:t>
            </a:r>
            <a:r>
              <a:rPr lang="es-ES" sz="1300" b="1" dirty="0">
                <a:solidFill>
                  <a:srgbClr val="5B5B5F"/>
                </a:solidFill>
                <a:latin typeface="+mj-lt"/>
                <a:cs typeface="Arial" panose="020B0604020202020204" pitchFamily="34" charset="0"/>
              </a:rPr>
              <a:t>2,6 millones se encuentran en la actualidad pagando la factura sin ningún tipo de descuento</a:t>
            </a:r>
            <a:r>
              <a:rPr lang="es-ES" sz="1300" dirty="0">
                <a:solidFill>
                  <a:srgbClr val="5B5B5F"/>
                </a:solidFill>
                <a:latin typeface="+mj-lt"/>
                <a:cs typeface="Arial" panose="020B0604020202020204" pitchFamily="34" charset="0"/>
              </a:rPr>
              <a:t>. </a:t>
            </a:r>
            <a:r>
              <a:rPr lang="es-ES" sz="1300" b="1" dirty="0">
                <a:solidFill>
                  <a:srgbClr val="5B5B5F"/>
                </a:solidFill>
                <a:latin typeface="+mj-lt"/>
                <a:cs typeface="Arial" panose="020B0604020202020204" pitchFamily="34" charset="0"/>
              </a:rPr>
              <a:t>Recibirán un descuento del 30% </a:t>
            </a:r>
            <a:r>
              <a:rPr lang="es-ES" sz="1300" dirty="0">
                <a:solidFill>
                  <a:srgbClr val="5B5B5F"/>
                </a:solidFill>
                <a:latin typeface="+mj-lt"/>
                <a:cs typeface="Arial" panose="020B0604020202020204" pitchFamily="34" charset="0"/>
              </a:rPr>
              <a:t>en el Cuadro Tarifario (CT).</a:t>
            </a:r>
          </a:p>
          <a:p>
            <a:pPr marL="285750" indent="-285750">
              <a:spcBef>
                <a:spcPts val="600"/>
              </a:spcBef>
              <a:buFont typeface="Arial" panose="020B0604020202020204" pitchFamily="34" charset="0"/>
              <a:buChar char="•"/>
            </a:pPr>
            <a:r>
              <a:rPr lang="es-ES" sz="1300" dirty="0">
                <a:solidFill>
                  <a:srgbClr val="5B5B5F"/>
                </a:solidFill>
                <a:latin typeface="+mj-lt"/>
                <a:cs typeface="Arial" panose="020B0604020202020204" pitchFamily="34" charset="0"/>
              </a:rPr>
              <a:t>Los </a:t>
            </a:r>
            <a:r>
              <a:rPr lang="es-ES" sz="1300" b="1" dirty="0">
                <a:solidFill>
                  <a:srgbClr val="5B5B5F"/>
                </a:solidFill>
                <a:latin typeface="+mj-lt"/>
                <a:cs typeface="Arial" panose="020B0604020202020204" pitchFamily="34" charset="0"/>
              </a:rPr>
              <a:t>431.686</a:t>
            </a:r>
            <a:r>
              <a:rPr lang="es-ES" sz="1300" dirty="0">
                <a:solidFill>
                  <a:srgbClr val="5B5B5F"/>
                </a:solidFill>
                <a:latin typeface="+mj-lt"/>
                <a:cs typeface="Arial" panose="020B0604020202020204" pitchFamily="34" charset="0"/>
              </a:rPr>
              <a:t> restantes, que actualmente reciben la Tarifa Social, </a:t>
            </a:r>
            <a:r>
              <a:rPr lang="es-ES" sz="1300" b="1" dirty="0">
                <a:solidFill>
                  <a:srgbClr val="5B5B5F"/>
                </a:solidFill>
                <a:latin typeface="+mj-lt"/>
                <a:cs typeface="Arial" panose="020B0604020202020204" pitchFamily="34" charset="0"/>
              </a:rPr>
              <a:t>también tendrán un importante descuento de 50% sobre todo el cuadro tarifario</a:t>
            </a:r>
            <a:r>
              <a:rPr lang="es-ES" sz="1300" dirty="0">
                <a:solidFill>
                  <a:srgbClr val="5B5B5F"/>
                </a:solidFill>
                <a:latin typeface="+mj-lt"/>
                <a:cs typeface="Arial" panose="020B0604020202020204" pitchFamily="34" charset="0"/>
              </a:rPr>
              <a:t>.</a:t>
            </a:r>
          </a:p>
          <a:p>
            <a:pPr marL="285750" indent="-285750">
              <a:spcBef>
                <a:spcPts val="600"/>
              </a:spcBef>
              <a:buFont typeface="Arial" panose="020B0604020202020204" pitchFamily="34" charset="0"/>
              <a:buChar char="•"/>
            </a:pPr>
            <a:r>
              <a:rPr lang="es-ES" sz="1300" dirty="0">
                <a:solidFill>
                  <a:srgbClr val="5B5B5F"/>
                </a:solidFill>
                <a:latin typeface="+mj-lt"/>
                <a:cs typeface="Arial" panose="020B0604020202020204" pitchFamily="34" charset="0"/>
              </a:rPr>
              <a:t>Se </a:t>
            </a:r>
            <a:r>
              <a:rPr lang="es-ES" sz="1300" b="1" dirty="0">
                <a:solidFill>
                  <a:srgbClr val="5B5B5F"/>
                </a:solidFill>
                <a:latin typeface="+mj-lt"/>
                <a:cs typeface="Arial" panose="020B0604020202020204" pitchFamily="34" charset="0"/>
              </a:rPr>
              <a:t>incorpora a las localidades comprendidas en el frente marítimo </a:t>
            </a:r>
            <a:r>
              <a:rPr lang="es-ES" sz="1300" dirty="0">
                <a:solidFill>
                  <a:srgbClr val="5B5B5F"/>
                </a:solidFill>
                <a:latin typeface="+mj-lt"/>
                <a:cs typeface="Arial" panose="020B0604020202020204" pitchFamily="34" charset="0"/>
              </a:rPr>
              <a:t>y subzonas del </a:t>
            </a:r>
            <a:r>
              <a:rPr lang="es-ES" sz="1300" b="1" dirty="0">
                <a:solidFill>
                  <a:srgbClr val="5B5B5F"/>
                </a:solidFill>
                <a:latin typeface="+mj-lt"/>
                <a:cs typeface="Arial" panose="020B0604020202020204" pitchFamily="34" charset="0"/>
              </a:rPr>
              <a:t>sur de la provincia de Buenos Aires</a:t>
            </a:r>
            <a:r>
              <a:rPr lang="es-ES" sz="1300" dirty="0">
                <a:solidFill>
                  <a:srgbClr val="5B5B5F"/>
                </a:solidFill>
                <a:latin typeface="+mj-lt"/>
                <a:cs typeface="Arial" panose="020B0604020202020204" pitchFamily="34" charset="0"/>
              </a:rPr>
              <a:t>, las provincias de </a:t>
            </a:r>
            <a:r>
              <a:rPr lang="es-ES" sz="1300" b="1" dirty="0">
                <a:solidFill>
                  <a:srgbClr val="5B5B5F"/>
                </a:solidFill>
                <a:latin typeface="+mj-lt"/>
                <a:cs typeface="Arial" panose="020B0604020202020204" pitchFamily="34" charset="0"/>
              </a:rPr>
              <a:t>Mendoza</a:t>
            </a:r>
            <a:r>
              <a:rPr lang="es-ES" sz="1300" dirty="0">
                <a:solidFill>
                  <a:srgbClr val="5B5B5F"/>
                </a:solidFill>
                <a:latin typeface="+mj-lt"/>
                <a:cs typeface="Arial" panose="020B0604020202020204" pitchFamily="34" charset="0"/>
              </a:rPr>
              <a:t>, </a:t>
            </a:r>
            <a:r>
              <a:rPr lang="es-ES" sz="1300" b="1" dirty="0">
                <a:solidFill>
                  <a:srgbClr val="5B5B5F"/>
                </a:solidFill>
                <a:latin typeface="+mj-lt"/>
                <a:cs typeface="Arial" panose="020B0604020202020204" pitchFamily="34" charset="0"/>
              </a:rPr>
              <a:t>San</a:t>
            </a:r>
            <a:r>
              <a:rPr lang="es-ES" sz="1300" dirty="0">
                <a:solidFill>
                  <a:srgbClr val="5B5B5F"/>
                </a:solidFill>
                <a:latin typeface="+mj-lt"/>
                <a:cs typeface="Arial" panose="020B0604020202020204" pitchFamily="34" charset="0"/>
              </a:rPr>
              <a:t> Luis, </a:t>
            </a:r>
            <a:r>
              <a:rPr lang="es-ES" sz="1300" b="1" dirty="0">
                <a:solidFill>
                  <a:srgbClr val="5B5B5F"/>
                </a:solidFill>
                <a:latin typeface="+mj-lt"/>
                <a:cs typeface="Arial" panose="020B0604020202020204" pitchFamily="34" charset="0"/>
              </a:rPr>
              <a:t>San Juan </a:t>
            </a:r>
            <a:r>
              <a:rPr lang="es-ES" sz="1300" dirty="0">
                <a:solidFill>
                  <a:srgbClr val="5B5B5F"/>
                </a:solidFill>
                <a:latin typeface="+mj-lt"/>
                <a:cs typeface="Arial" panose="020B0604020202020204" pitchFamily="34" charset="0"/>
              </a:rPr>
              <a:t>y Salta.</a:t>
            </a:r>
          </a:p>
          <a:p>
            <a:pPr marL="285750" indent="-285750">
              <a:spcBef>
                <a:spcPts val="600"/>
              </a:spcBef>
              <a:buFont typeface="Arial" panose="020B0604020202020204" pitchFamily="34" charset="0"/>
              <a:buChar char="•"/>
            </a:pPr>
            <a:r>
              <a:rPr lang="es-ES" sz="1300" dirty="0">
                <a:solidFill>
                  <a:srgbClr val="5B5B5F"/>
                </a:solidFill>
                <a:latin typeface="+mj-lt"/>
                <a:cs typeface="Arial" panose="020B0604020202020204" pitchFamily="34" charset="0"/>
              </a:rPr>
              <a:t>Asimismo, se </a:t>
            </a:r>
            <a:r>
              <a:rPr lang="es-ES" sz="1300" b="1" dirty="0">
                <a:solidFill>
                  <a:srgbClr val="5B5B5F"/>
                </a:solidFill>
                <a:latin typeface="+mj-lt"/>
                <a:cs typeface="Arial" panose="020B0604020202020204" pitchFamily="34" charset="0"/>
              </a:rPr>
              <a:t>agregan algunas localidades de las provincias de Buenos Aires, Santa Fe, Córdoba, San Luis, Mendoza, San Juan, La Rioja, Catamarca, Salta y Jujuy</a:t>
            </a:r>
            <a:r>
              <a:rPr lang="es-ES" sz="1300" b="1" baseline="30000" dirty="0">
                <a:solidFill>
                  <a:srgbClr val="5B5B5F"/>
                </a:solidFill>
                <a:latin typeface="+mj-lt"/>
                <a:cs typeface="Arial" panose="020B0604020202020204" pitchFamily="34" charset="0"/>
              </a:rPr>
              <a:t>1</a:t>
            </a:r>
            <a:r>
              <a:rPr lang="es-ES" sz="1300" b="1" dirty="0">
                <a:solidFill>
                  <a:srgbClr val="5B5B5F"/>
                </a:solidFill>
                <a:latin typeface="+mj-lt"/>
                <a:cs typeface="Arial" panose="020B0604020202020204" pitchFamily="34" charset="0"/>
              </a:rPr>
              <a:t> </a:t>
            </a:r>
            <a:r>
              <a:rPr lang="es-ES" sz="1300" dirty="0">
                <a:solidFill>
                  <a:srgbClr val="5B5B5F"/>
                </a:solidFill>
                <a:latin typeface="+mj-lt"/>
                <a:cs typeface="Arial" panose="020B0604020202020204" pitchFamily="34" charset="0"/>
              </a:rPr>
              <a:t>, que actualmente y/o en un futuro sean abastecidas de gas natural y/o gas licuado de petróleo de uso domiciliario, obtendrán en forma automática los beneficios aquí establecidos.</a:t>
            </a:r>
          </a:p>
        </p:txBody>
      </p:sp>
      <p:pic>
        <p:nvPicPr>
          <p:cNvPr id="12" name="Imagen 11">
            <a:extLst>
              <a:ext uri="{FF2B5EF4-FFF2-40B4-BE49-F238E27FC236}">
                <a16:creationId xmlns:a16="http://schemas.microsoft.com/office/drawing/2014/main" id="{CDD4BE02-1622-4C92-840C-2EA7397BA355}"/>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761260" y="887755"/>
            <a:ext cx="3959025" cy="5742887"/>
          </a:xfrm>
          <a:prstGeom prst="rect">
            <a:avLst/>
          </a:prstGeom>
          <a:noFill/>
          <a:ln>
            <a:noFill/>
          </a:ln>
        </p:spPr>
      </p:pic>
      <p:graphicFrame>
        <p:nvGraphicFramePr>
          <p:cNvPr id="13" name="Tabla 19">
            <a:extLst>
              <a:ext uri="{FF2B5EF4-FFF2-40B4-BE49-F238E27FC236}">
                <a16:creationId xmlns:a16="http://schemas.microsoft.com/office/drawing/2014/main" id="{7BB15EE4-8EC4-4087-92D5-0504A9C78619}"/>
              </a:ext>
            </a:extLst>
          </p:cNvPr>
          <p:cNvGraphicFramePr>
            <a:graphicFrameLocks noGrp="1"/>
          </p:cNvGraphicFramePr>
          <p:nvPr>
            <p:extLst>
              <p:ext uri="{D42A27DB-BD31-4B8C-83A1-F6EECF244321}">
                <p14:modId xmlns:p14="http://schemas.microsoft.com/office/powerpoint/2010/main" val="585335496"/>
              </p:ext>
            </p:extLst>
          </p:nvPr>
        </p:nvGraphicFramePr>
        <p:xfrm>
          <a:off x="270104" y="1257395"/>
          <a:ext cx="7248297" cy="2575560"/>
        </p:xfrm>
        <a:graphic>
          <a:graphicData uri="http://schemas.openxmlformats.org/drawingml/2006/table">
            <a:tbl>
              <a:tblPr firstRow="1" bandRow="1">
                <a:tableStyleId>{10A1B5D5-9B99-4C35-A422-299274C87663}</a:tableStyleId>
              </a:tblPr>
              <a:tblGrid>
                <a:gridCol w="2443279">
                  <a:extLst>
                    <a:ext uri="{9D8B030D-6E8A-4147-A177-3AD203B41FA5}">
                      <a16:colId xmlns:a16="http://schemas.microsoft.com/office/drawing/2014/main" val="3752310676"/>
                    </a:ext>
                  </a:extLst>
                </a:gridCol>
                <a:gridCol w="1302026">
                  <a:extLst>
                    <a:ext uri="{9D8B030D-6E8A-4147-A177-3AD203B41FA5}">
                      <a16:colId xmlns:a16="http://schemas.microsoft.com/office/drawing/2014/main" val="1333943510"/>
                    </a:ext>
                  </a:extLst>
                </a:gridCol>
                <a:gridCol w="1302026">
                  <a:extLst>
                    <a:ext uri="{9D8B030D-6E8A-4147-A177-3AD203B41FA5}">
                      <a16:colId xmlns:a16="http://schemas.microsoft.com/office/drawing/2014/main" val="377645651"/>
                    </a:ext>
                  </a:extLst>
                </a:gridCol>
                <a:gridCol w="1302026">
                  <a:extLst>
                    <a:ext uri="{9D8B030D-6E8A-4147-A177-3AD203B41FA5}">
                      <a16:colId xmlns:a16="http://schemas.microsoft.com/office/drawing/2014/main" val="2613547554"/>
                    </a:ext>
                  </a:extLst>
                </a:gridCol>
                <a:gridCol w="898940">
                  <a:extLst>
                    <a:ext uri="{9D8B030D-6E8A-4147-A177-3AD203B41FA5}">
                      <a16:colId xmlns:a16="http://schemas.microsoft.com/office/drawing/2014/main" val="2720094782"/>
                    </a:ext>
                  </a:extLst>
                </a:gridCol>
              </a:tblGrid>
              <a:tr h="440532">
                <a:tc>
                  <a:txBody>
                    <a:bodyPr/>
                    <a:lstStyle/>
                    <a:p>
                      <a:pPr algn="ctr"/>
                      <a:r>
                        <a:rPr lang="es-AR" sz="1100" dirty="0">
                          <a:latin typeface="+mj-lt"/>
                        </a:rPr>
                        <a:t>Variables de análisis</a:t>
                      </a:r>
                    </a:p>
                  </a:txBody>
                  <a:tcPr anchor="ctr">
                    <a:solidFill>
                      <a:schemeClr val="bg1">
                        <a:lumMod val="65000"/>
                      </a:schemeClr>
                    </a:solidFill>
                  </a:tcPr>
                </a:tc>
                <a:tc>
                  <a:txBody>
                    <a:bodyPr/>
                    <a:lstStyle/>
                    <a:p>
                      <a:pPr algn="ctr"/>
                      <a:r>
                        <a:rPr lang="es-AR" sz="1100" dirty="0">
                          <a:latin typeface="+mj-lt"/>
                        </a:rPr>
                        <a:t>Escenario actual</a:t>
                      </a:r>
                    </a:p>
                    <a:p>
                      <a:pPr algn="ctr"/>
                      <a:endParaRPr lang="es-AR" sz="1100" dirty="0">
                        <a:latin typeface="+mj-lt"/>
                      </a:endParaRPr>
                    </a:p>
                    <a:p>
                      <a:pPr algn="ctr"/>
                      <a:r>
                        <a:rPr lang="es-AR" sz="1100" dirty="0">
                          <a:latin typeface="+mj-lt"/>
                        </a:rPr>
                        <a:t>(1)</a:t>
                      </a:r>
                    </a:p>
                  </a:txBody>
                  <a:tcPr anchor="ctr">
                    <a:lnR w="19050" cap="flat" cmpd="sng" algn="ctr">
                      <a:solidFill>
                        <a:schemeClr val="accent6">
                          <a:lumMod val="75000"/>
                        </a:schemeClr>
                      </a:solidFill>
                      <a:prstDash val="solid"/>
                      <a:round/>
                      <a:headEnd type="none" w="med" len="med"/>
                      <a:tailEnd type="none" w="med" len="med"/>
                    </a:lnR>
                    <a:solidFill>
                      <a:schemeClr val="bg1">
                        <a:lumMod val="65000"/>
                      </a:schemeClr>
                    </a:solidFill>
                  </a:tcPr>
                </a:tc>
                <a:tc>
                  <a:txBody>
                    <a:bodyPr/>
                    <a:lstStyle/>
                    <a:p>
                      <a:pPr algn="ctr"/>
                      <a:r>
                        <a:rPr lang="es-AR" sz="1300" dirty="0">
                          <a:latin typeface="+mj-lt"/>
                        </a:rPr>
                        <a:t>Proyecto de Ley</a:t>
                      </a:r>
                      <a:r>
                        <a:rPr lang="es-AR" sz="1400" dirty="0">
                          <a:latin typeface="+mj-lt"/>
                        </a:rPr>
                        <a:t> AMPLIACIÓN</a:t>
                      </a:r>
                    </a:p>
                    <a:p>
                      <a:pPr algn="ctr"/>
                      <a:r>
                        <a:rPr lang="es-AR" sz="1100" dirty="0">
                          <a:latin typeface="+mj-lt"/>
                        </a:rPr>
                        <a:t>(2)</a:t>
                      </a: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solidFill>
                      <a:srgbClr val="92D050"/>
                    </a:solidFill>
                  </a:tcPr>
                </a:tc>
                <a:tc>
                  <a:txBody>
                    <a:bodyPr/>
                    <a:lstStyle/>
                    <a:p>
                      <a:pPr algn="ctr"/>
                      <a:r>
                        <a:rPr lang="es-AR" sz="1100" dirty="0">
                          <a:latin typeface="+mj-lt"/>
                        </a:rPr>
                        <a:t>Diferencia</a:t>
                      </a:r>
                    </a:p>
                    <a:p>
                      <a:pPr algn="ctr"/>
                      <a:endParaRPr lang="es-AR" sz="1100" dirty="0">
                        <a:latin typeface="+mj-lt"/>
                      </a:endParaRPr>
                    </a:p>
                    <a:p>
                      <a:pPr algn="ctr"/>
                      <a:r>
                        <a:rPr lang="es-AR" sz="1100" dirty="0">
                          <a:latin typeface="+mj-lt"/>
                        </a:rPr>
                        <a:t>(3) = (2) - (1)</a:t>
                      </a:r>
                    </a:p>
                  </a:txBody>
                  <a:tcPr anchor="ctr">
                    <a:lnL w="19050" cap="flat" cmpd="sng" algn="ctr">
                      <a:solidFill>
                        <a:schemeClr val="accent6">
                          <a:lumMod val="75000"/>
                        </a:schemeClr>
                      </a:solidFill>
                      <a:prstDash val="solid"/>
                      <a:round/>
                      <a:headEnd type="none" w="med" len="med"/>
                      <a:tailEnd type="none" w="med" len="med"/>
                    </a:lnL>
                    <a:solidFill>
                      <a:srgbClr val="5E9796"/>
                    </a:solidFill>
                  </a:tcPr>
                </a:tc>
                <a:tc>
                  <a:txBody>
                    <a:bodyPr/>
                    <a:lstStyle/>
                    <a:p>
                      <a:pPr algn="ctr"/>
                      <a:r>
                        <a:rPr lang="es-AR" sz="1100" dirty="0">
                          <a:latin typeface="+mj-lt"/>
                        </a:rPr>
                        <a:t>Variación</a:t>
                      </a:r>
                    </a:p>
                    <a:p>
                      <a:pPr algn="ctr"/>
                      <a:endParaRPr lang="es-AR" sz="1100" dirty="0">
                        <a:latin typeface="+mj-lt"/>
                      </a:endParaRPr>
                    </a:p>
                    <a:p>
                      <a:pPr algn="ctr"/>
                      <a:r>
                        <a:rPr lang="es-AR" sz="1100" dirty="0">
                          <a:latin typeface="+mj-lt"/>
                        </a:rPr>
                        <a:t>(4) = (2) / (1)</a:t>
                      </a:r>
                    </a:p>
                  </a:txBody>
                  <a:tcPr anchor="ctr">
                    <a:solidFill>
                      <a:srgbClr val="5E9796"/>
                    </a:solidFill>
                  </a:tcPr>
                </a:tc>
                <a:extLst>
                  <a:ext uri="{0D108BD9-81ED-4DB2-BD59-A6C34878D82A}">
                    <a16:rowId xmlns:a16="http://schemas.microsoft.com/office/drawing/2014/main" val="408459669"/>
                  </a:ext>
                </a:extLst>
              </a:tr>
              <a:tr h="215371">
                <a:tc>
                  <a:txBody>
                    <a:bodyPr/>
                    <a:lstStyle/>
                    <a:p>
                      <a:pPr lvl="0" algn="l"/>
                      <a:r>
                        <a:rPr lang="es-AR" sz="1200" dirty="0">
                          <a:solidFill>
                            <a:schemeClr val="bg1">
                              <a:lumMod val="50000"/>
                            </a:schemeClr>
                          </a:solidFill>
                          <a:latin typeface="+mj-lt"/>
                        </a:rPr>
                        <a:t>Beneficiarios de Tarifa Diferencial (TD)</a:t>
                      </a:r>
                    </a:p>
                  </a:txBody>
                  <a:tcPr>
                    <a:noFill/>
                  </a:tcPr>
                </a:tc>
                <a:tc>
                  <a:txBody>
                    <a:bodyPr/>
                    <a:lstStyle/>
                    <a:p>
                      <a:pPr algn="ctr" fontAlgn="ctr"/>
                      <a:r>
                        <a:rPr lang="es-AR" sz="1400" b="0" i="0" u="none" strike="noStrike" dirty="0">
                          <a:solidFill>
                            <a:schemeClr val="bg1">
                              <a:lumMod val="50000"/>
                            </a:schemeClr>
                          </a:solidFill>
                          <a:effectLst/>
                          <a:latin typeface="+mj-lt"/>
                        </a:rPr>
                        <a:t>692.892</a:t>
                      </a:r>
                    </a:p>
                    <a:p>
                      <a:pPr algn="ctr" fontAlgn="ctr"/>
                      <a:r>
                        <a:rPr lang="es-AR" sz="1200" b="0" i="1" u="none" strike="noStrike" dirty="0">
                          <a:solidFill>
                            <a:schemeClr val="bg1">
                              <a:lumMod val="50000"/>
                            </a:schemeClr>
                          </a:solidFill>
                          <a:effectLst/>
                          <a:latin typeface="+mj-lt"/>
                        </a:rPr>
                        <a:t>(50% desc. en CT)</a:t>
                      </a:r>
                    </a:p>
                  </a:txBody>
                  <a:tcPr marL="6350" marR="6350" marT="6350" marB="0" anchor="ctr">
                    <a:lnR w="19050" cap="flat" cmpd="sng" algn="ctr">
                      <a:solidFill>
                        <a:schemeClr val="accent6">
                          <a:lumMod val="75000"/>
                        </a:schemeClr>
                      </a:solidFill>
                      <a:prstDash val="solid"/>
                      <a:round/>
                      <a:headEnd type="none" w="med" len="med"/>
                      <a:tailEnd type="none" w="med" len="med"/>
                    </a:lnR>
                    <a:noFill/>
                  </a:tcPr>
                </a:tc>
                <a:tc>
                  <a:txBody>
                    <a:bodyPr/>
                    <a:lstStyle/>
                    <a:p>
                      <a:pPr algn="ctr"/>
                      <a:r>
                        <a:rPr lang="es-AR" sz="1400" dirty="0">
                          <a:solidFill>
                            <a:schemeClr val="bg1">
                              <a:lumMod val="50000"/>
                            </a:schemeClr>
                          </a:solidFill>
                          <a:latin typeface="+mj-lt"/>
                        </a:rPr>
                        <a:t>3.283.538</a:t>
                      </a: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noFill/>
                  </a:tcPr>
                </a:tc>
                <a:tc>
                  <a:txBody>
                    <a:bodyPr/>
                    <a:lstStyle/>
                    <a:p>
                      <a:pPr algn="ctr"/>
                      <a:r>
                        <a:rPr lang="es-AR" sz="1400" dirty="0">
                          <a:solidFill>
                            <a:schemeClr val="bg1">
                              <a:lumMod val="50000"/>
                            </a:schemeClr>
                          </a:solidFill>
                          <a:latin typeface="+mj-lt"/>
                        </a:rPr>
                        <a:t>2.590.646</a:t>
                      </a:r>
                    </a:p>
                    <a:p>
                      <a:pPr algn="ctr"/>
                      <a:r>
                        <a:rPr lang="es-AR" sz="1200" b="0" i="1" u="none" strike="noStrike" dirty="0">
                          <a:solidFill>
                            <a:schemeClr val="bg1">
                              <a:lumMod val="50000"/>
                            </a:schemeClr>
                          </a:solidFill>
                          <a:effectLst/>
                          <a:latin typeface="+mj-lt"/>
                        </a:rPr>
                        <a:t>(30% desc. en CT)</a:t>
                      </a:r>
                      <a:endParaRPr lang="es-AR" sz="1400" dirty="0">
                        <a:solidFill>
                          <a:schemeClr val="bg1">
                            <a:lumMod val="50000"/>
                          </a:schemeClr>
                        </a:solidFill>
                        <a:latin typeface="+mj-lt"/>
                      </a:endParaRPr>
                    </a:p>
                  </a:txBody>
                  <a:tcPr anchor="ctr">
                    <a:lnL w="19050" cap="flat" cmpd="sng" algn="ctr">
                      <a:solidFill>
                        <a:schemeClr val="accent6">
                          <a:lumMod val="75000"/>
                        </a:schemeClr>
                      </a:solidFill>
                      <a:prstDash val="solid"/>
                      <a:round/>
                      <a:headEnd type="none" w="med" len="med"/>
                      <a:tailEnd type="none" w="med" len="med"/>
                    </a:lnL>
                    <a:noFill/>
                  </a:tcPr>
                </a:tc>
                <a:tc>
                  <a:txBody>
                    <a:bodyPr/>
                    <a:lstStyle/>
                    <a:p>
                      <a:pPr algn="ctr"/>
                      <a:r>
                        <a:rPr lang="es-AR" sz="1400" dirty="0">
                          <a:solidFill>
                            <a:schemeClr val="bg1">
                              <a:lumMod val="50000"/>
                            </a:schemeClr>
                          </a:solidFill>
                          <a:latin typeface="+mj-lt"/>
                        </a:rPr>
                        <a:t>374%</a:t>
                      </a:r>
                    </a:p>
                  </a:txBody>
                  <a:tcPr anchor="ctr">
                    <a:noFill/>
                  </a:tcPr>
                </a:tc>
                <a:extLst>
                  <a:ext uri="{0D108BD9-81ED-4DB2-BD59-A6C34878D82A}">
                    <a16:rowId xmlns:a16="http://schemas.microsoft.com/office/drawing/2014/main" val="2328662805"/>
                  </a:ext>
                </a:extLst>
              </a:tr>
              <a:tr h="332847">
                <a:tc>
                  <a:txBody>
                    <a:bodyPr/>
                    <a:lstStyle/>
                    <a:p>
                      <a:pPr lvl="0" algn="l"/>
                      <a:r>
                        <a:rPr lang="es-AR" sz="1200" dirty="0">
                          <a:solidFill>
                            <a:schemeClr val="bg1">
                              <a:lumMod val="50000"/>
                            </a:schemeClr>
                          </a:solidFill>
                          <a:latin typeface="+mj-lt"/>
                        </a:rPr>
                        <a:t>Beneficiarios de TD que cuentan con Tarifa Social (TS)</a:t>
                      </a:r>
                    </a:p>
                  </a:txBody>
                  <a:tcPr>
                    <a:noFill/>
                  </a:tcPr>
                </a:tc>
                <a:tc>
                  <a:txBody>
                    <a:bodyPr/>
                    <a:lstStyle/>
                    <a:p>
                      <a:pPr algn="ctr" fontAlgn="ctr"/>
                      <a:r>
                        <a:rPr lang="es-AR" sz="1400" b="0" i="0" u="none" strike="noStrike" dirty="0">
                          <a:solidFill>
                            <a:schemeClr val="bg1">
                              <a:lumMod val="50000"/>
                            </a:schemeClr>
                          </a:solidFill>
                          <a:effectLst/>
                          <a:latin typeface="+mj-lt"/>
                        </a:rPr>
                        <a:t>85.638</a:t>
                      </a:r>
                    </a:p>
                    <a:p>
                      <a:pPr marL="0" marR="0" lvl="0" indent="0" algn="ctr" defTabSz="914373" rtl="0" eaLnBrk="1" fontAlgn="ctr" latinLnBrk="0" hangingPunct="1">
                        <a:lnSpc>
                          <a:spcPct val="100000"/>
                        </a:lnSpc>
                        <a:spcBef>
                          <a:spcPts val="0"/>
                        </a:spcBef>
                        <a:spcAft>
                          <a:spcPts val="0"/>
                        </a:spcAft>
                        <a:buClrTx/>
                        <a:buSzTx/>
                        <a:buFontTx/>
                        <a:buNone/>
                        <a:tabLst/>
                        <a:defRPr/>
                      </a:pPr>
                      <a:r>
                        <a:rPr lang="es-AR" sz="1200" b="0" i="1" u="none" strike="noStrike" dirty="0">
                          <a:solidFill>
                            <a:schemeClr val="bg1">
                              <a:lumMod val="50000"/>
                            </a:schemeClr>
                          </a:solidFill>
                          <a:effectLst/>
                          <a:latin typeface="+mj-lt"/>
                        </a:rPr>
                        <a:t>(50% en CT + TS)</a:t>
                      </a:r>
                      <a:endParaRPr lang="es-AR" sz="1400" b="0" i="1" u="none" strike="noStrike" dirty="0">
                        <a:solidFill>
                          <a:schemeClr val="bg1">
                            <a:lumMod val="50000"/>
                          </a:schemeClr>
                        </a:solidFill>
                        <a:effectLst/>
                        <a:latin typeface="+mj-lt"/>
                      </a:endParaRPr>
                    </a:p>
                  </a:txBody>
                  <a:tcPr marL="6350" marR="6350" marT="6350" marB="0" anchor="ctr">
                    <a:lnR w="19050" cap="flat" cmpd="sng" algn="ctr">
                      <a:solidFill>
                        <a:schemeClr val="accent6">
                          <a:lumMod val="75000"/>
                        </a:schemeClr>
                      </a:solidFill>
                      <a:prstDash val="solid"/>
                      <a:round/>
                      <a:headEnd type="none" w="med" len="med"/>
                      <a:tailEnd type="none" w="med" len="med"/>
                    </a:lnR>
                    <a:noFill/>
                  </a:tcPr>
                </a:tc>
                <a:tc>
                  <a:txBody>
                    <a:bodyPr/>
                    <a:lstStyle/>
                    <a:p>
                      <a:pPr marL="0" marR="0" lvl="0" indent="0" algn="ctr" defTabSz="914373" rtl="0" eaLnBrk="1" fontAlgn="auto" latinLnBrk="0" hangingPunct="1">
                        <a:lnSpc>
                          <a:spcPct val="100000"/>
                        </a:lnSpc>
                        <a:spcBef>
                          <a:spcPts val="0"/>
                        </a:spcBef>
                        <a:spcAft>
                          <a:spcPts val="0"/>
                        </a:spcAft>
                        <a:buClrTx/>
                        <a:buSzTx/>
                        <a:buFontTx/>
                        <a:buNone/>
                        <a:tabLst/>
                        <a:defRPr/>
                      </a:pPr>
                      <a:r>
                        <a:rPr lang="es-AR" sz="1400" dirty="0">
                          <a:solidFill>
                            <a:schemeClr val="bg1">
                              <a:lumMod val="50000"/>
                            </a:schemeClr>
                          </a:solidFill>
                          <a:latin typeface="+mj-lt"/>
                        </a:rPr>
                        <a:t>517.324</a:t>
                      </a: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noFill/>
                  </a:tcPr>
                </a:tc>
                <a:tc>
                  <a:txBody>
                    <a:bodyPr/>
                    <a:lstStyle/>
                    <a:p>
                      <a:pPr algn="ctr"/>
                      <a:r>
                        <a:rPr lang="es-AR" sz="1400" dirty="0">
                          <a:solidFill>
                            <a:schemeClr val="bg1">
                              <a:lumMod val="50000"/>
                            </a:schemeClr>
                          </a:solidFill>
                          <a:latin typeface="+mj-lt"/>
                        </a:rPr>
                        <a:t>431.686</a:t>
                      </a:r>
                    </a:p>
                    <a:p>
                      <a:pPr marL="0" marR="0" lvl="0" indent="0" algn="ctr" defTabSz="914373" rtl="0" eaLnBrk="1" fontAlgn="ctr" latinLnBrk="0" hangingPunct="1">
                        <a:lnSpc>
                          <a:spcPct val="100000"/>
                        </a:lnSpc>
                        <a:spcBef>
                          <a:spcPts val="0"/>
                        </a:spcBef>
                        <a:spcAft>
                          <a:spcPts val="0"/>
                        </a:spcAft>
                        <a:buClrTx/>
                        <a:buSzTx/>
                        <a:buFontTx/>
                        <a:buNone/>
                        <a:tabLst/>
                        <a:defRPr/>
                      </a:pPr>
                      <a:r>
                        <a:rPr lang="es-AR" sz="1200" b="0" i="1" u="none" strike="noStrike" dirty="0">
                          <a:solidFill>
                            <a:schemeClr val="bg1">
                              <a:lumMod val="50000"/>
                            </a:schemeClr>
                          </a:solidFill>
                          <a:effectLst/>
                          <a:latin typeface="+mj-lt"/>
                        </a:rPr>
                        <a:t>(50% en CT + TS)</a:t>
                      </a:r>
                      <a:endParaRPr lang="es-AR" sz="1400" b="0" i="1" u="none" strike="noStrike" dirty="0">
                        <a:solidFill>
                          <a:schemeClr val="bg1">
                            <a:lumMod val="50000"/>
                          </a:schemeClr>
                        </a:solidFill>
                        <a:effectLst/>
                        <a:latin typeface="+mj-lt"/>
                      </a:endParaRPr>
                    </a:p>
                  </a:txBody>
                  <a:tcPr anchor="ctr">
                    <a:lnL w="19050" cap="flat" cmpd="sng" algn="ctr">
                      <a:solidFill>
                        <a:schemeClr val="accent6">
                          <a:lumMod val="75000"/>
                        </a:schemeClr>
                      </a:solidFill>
                      <a:prstDash val="solid"/>
                      <a:round/>
                      <a:headEnd type="none" w="med" len="med"/>
                      <a:tailEnd type="none" w="med" len="med"/>
                    </a:lnL>
                    <a:noFill/>
                  </a:tcPr>
                </a:tc>
                <a:tc>
                  <a:txBody>
                    <a:bodyPr/>
                    <a:lstStyle/>
                    <a:p>
                      <a:pPr algn="ctr"/>
                      <a:r>
                        <a:rPr lang="es-AR" sz="1400" dirty="0">
                          <a:solidFill>
                            <a:schemeClr val="bg1">
                              <a:lumMod val="50000"/>
                            </a:schemeClr>
                          </a:solidFill>
                          <a:latin typeface="+mj-lt"/>
                        </a:rPr>
                        <a:t>504%</a:t>
                      </a:r>
                    </a:p>
                  </a:txBody>
                  <a:tcPr anchor="ctr">
                    <a:noFill/>
                  </a:tcPr>
                </a:tc>
                <a:extLst>
                  <a:ext uri="{0D108BD9-81ED-4DB2-BD59-A6C34878D82A}">
                    <a16:rowId xmlns:a16="http://schemas.microsoft.com/office/drawing/2014/main" val="2269162816"/>
                  </a:ext>
                </a:extLst>
              </a:tr>
              <a:tr h="215371">
                <a:tc>
                  <a:txBody>
                    <a:bodyPr/>
                    <a:lstStyle/>
                    <a:p>
                      <a:pPr algn="l"/>
                      <a:r>
                        <a:rPr lang="es-AR" sz="1200" b="1" dirty="0">
                          <a:latin typeface="+mj-lt"/>
                        </a:rPr>
                        <a:t>Total Beneficiarios</a:t>
                      </a:r>
                    </a:p>
                  </a:txBody>
                  <a:tcPr anchor="ctr">
                    <a:noFill/>
                  </a:tcPr>
                </a:tc>
                <a:tc>
                  <a:txBody>
                    <a:bodyPr/>
                    <a:lstStyle/>
                    <a:p>
                      <a:pPr algn="ctr"/>
                      <a:r>
                        <a:rPr lang="es-AR" sz="1400" b="1" dirty="0">
                          <a:latin typeface="+mj-lt"/>
                        </a:rPr>
                        <a:t>778.530</a:t>
                      </a:r>
                    </a:p>
                  </a:txBody>
                  <a:tcPr anchor="ctr">
                    <a:lnR w="19050" cap="flat" cmpd="sng" algn="ctr">
                      <a:solidFill>
                        <a:schemeClr val="accent6">
                          <a:lumMod val="75000"/>
                        </a:schemeClr>
                      </a:solidFill>
                      <a:prstDash val="solid"/>
                      <a:round/>
                      <a:headEnd type="none" w="med" len="med"/>
                      <a:tailEnd type="none" w="med" len="med"/>
                    </a:lnR>
                    <a:noFill/>
                  </a:tcPr>
                </a:tc>
                <a:tc>
                  <a:txBody>
                    <a:bodyPr/>
                    <a:lstStyle/>
                    <a:p>
                      <a:pPr algn="ctr"/>
                      <a:r>
                        <a:rPr lang="es-AR" sz="1400" b="1" dirty="0">
                          <a:latin typeface="+mj-lt"/>
                        </a:rPr>
                        <a:t>3.800.754</a:t>
                      </a: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noFill/>
                  </a:tcPr>
                </a:tc>
                <a:tc>
                  <a:txBody>
                    <a:bodyPr/>
                    <a:lstStyle/>
                    <a:p>
                      <a:pPr algn="ctr"/>
                      <a:r>
                        <a:rPr lang="es-AR" sz="1400" b="1" dirty="0">
                          <a:latin typeface="+mj-lt"/>
                        </a:rPr>
                        <a:t>3.022.224</a:t>
                      </a:r>
                    </a:p>
                  </a:txBody>
                  <a:tcPr anchor="ctr">
                    <a:lnL w="19050" cap="flat" cmpd="sng" algn="ctr">
                      <a:solidFill>
                        <a:schemeClr val="accent6">
                          <a:lumMod val="75000"/>
                        </a:schemeClr>
                      </a:solidFill>
                      <a:prstDash val="solid"/>
                      <a:round/>
                      <a:headEnd type="none" w="med" len="med"/>
                      <a:tailEnd type="none" w="med" len="med"/>
                    </a:lnL>
                    <a:noFill/>
                  </a:tcPr>
                </a:tc>
                <a:tc>
                  <a:txBody>
                    <a:bodyPr/>
                    <a:lstStyle/>
                    <a:p>
                      <a:pPr algn="ctr"/>
                      <a:r>
                        <a:rPr lang="es-AR" sz="1400" b="1" dirty="0">
                          <a:latin typeface="+mj-lt"/>
                        </a:rPr>
                        <a:t>388%</a:t>
                      </a:r>
                    </a:p>
                  </a:txBody>
                  <a:tcPr anchor="ctr">
                    <a:noFill/>
                  </a:tcPr>
                </a:tc>
                <a:extLst>
                  <a:ext uri="{0D108BD9-81ED-4DB2-BD59-A6C34878D82A}">
                    <a16:rowId xmlns:a16="http://schemas.microsoft.com/office/drawing/2014/main" val="2991718402"/>
                  </a:ext>
                </a:extLst>
              </a:tr>
              <a:tr h="215371">
                <a:tc>
                  <a:txBody>
                    <a:bodyPr/>
                    <a:lstStyle/>
                    <a:p>
                      <a:r>
                        <a:rPr lang="es-AR" sz="1200" b="1" dirty="0">
                          <a:latin typeface="+mj-lt"/>
                        </a:rPr>
                        <a:t>Zonas Bioclimáticas incluidas </a:t>
                      </a:r>
                      <a:r>
                        <a:rPr lang="es-AR" sz="1200" b="1" baseline="30000" dirty="0">
                          <a:latin typeface="+mj-lt"/>
                        </a:rPr>
                        <a:t>1</a:t>
                      </a:r>
                      <a:endParaRPr lang="es-AR" sz="1200" b="1" dirty="0">
                        <a:latin typeface="+mj-lt"/>
                      </a:endParaRPr>
                    </a:p>
                  </a:txBody>
                  <a:tcPr>
                    <a:noFill/>
                  </a:tcPr>
                </a:tc>
                <a:tc>
                  <a:txBody>
                    <a:bodyPr/>
                    <a:lstStyle/>
                    <a:p>
                      <a:pPr marL="0" algn="ctr" defTabSz="914373" rtl="0" eaLnBrk="1" latinLnBrk="0" hangingPunct="1"/>
                      <a:r>
                        <a:rPr lang="es-AR" sz="1400" b="1" kern="1200" dirty="0">
                          <a:solidFill>
                            <a:schemeClr val="dk1"/>
                          </a:solidFill>
                          <a:latin typeface="+mj-lt"/>
                          <a:ea typeface="+mn-ea"/>
                          <a:cs typeface="+mn-cs"/>
                        </a:rPr>
                        <a:t>V y VI</a:t>
                      </a:r>
                    </a:p>
                  </a:txBody>
                  <a:tcPr anchor="ctr">
                    <a:lnR w="19050" cap="flat" cmpd="sng" algn="ctr">
                      <a:solidFill>
                        <a:schemeClr val="accent6">
                          <a:lumMod val="75000"/>
                        </a:schemeClr>
                      </a:solidFill>
                      <a:prstDash val="solid"/>
                      <a:round/>
                      <a:headEnd type="none" w="med" len="med"/>
                      <a:tailEnd type="none" w="med" len="med"/>
                    </a:lnR>
                    <a:noFill/>
                  </a:tcPr>
                </a:tc>
                <a:tc>
                  <a:txBody>
                    <a:bodyPr/>
                    <a:lstStyle/>
                    <a:p>
                      <a:pPr marL="0" algn="ctr" defTabSz="914373" rtl="0" eaLnBrk="1" latinLnBrk="0" hangingPunct="1"/>
                      <a:r>
                        <a:rPr lang="es-AR" sz="1400" b="1" kern="1200" dirty="0">
                          <a:solidFill>
                            <a:schemeClr val="dk1"/>
                          </a:solidFill>
                          <a:latin typeface="+mj-lt"/>
                          <a:ea typeface="+mn-ea"/>
                          <a:cs typeface="+mn-cs"/>
                        </a:rPr>
                        <a:t>IIIa; IV; V y VI</a:t>
                      </a: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noFill/>
                  </a:tcPr>
                </a:tc>
                <a:tc>
                  <a:txBody>
                    <a:bodyPr/>
                    <a:lstStyle/>
                    <a:p>
                      <a:pPr marL="0" algn="ctr" defTabSz="914373" rtl="0" eaLnBrk="1" latinLnBrk="0" hangingPunct="1"/>
                      <a:r>
                        <a:rPr lang="es-AR" sz="1400" b="1" kern="1200" dirty="0">
                          <a:solidFill>
                            <a:schemeClr val="dk1"/>
                          </a:solidFill>
                          <a:latin typeface="+mj-lt"/>
                          <a:ea typeface="+mn-ea"/>
                          <a:cs typeface="+mn-cs"/>
                        </a:rPr>
                        <a:t>IIIa + IV</a:t>
                      </a:r>
                    </a:p>
                  </a:txBody>
                  <a:tcPr anchor="ctr">
                    <a:lnL w="19050" cap="flat" cmpd="sng" algn="ctr">
                      <a:solidFill>
                        <a:schemeClr val="accent6">
                          <a:lumMod val="75000"/>
                        </a:schemeClr>
                      </a:solidFill>
                      <a:prstDash val="solid"/>
                      <a:round/>
                      <a:headEnd type="none" w="med" len="med"/>
                      <a:tailEnd type="none" w="med" len="med"/>
                    </a:lnL>
                    <a:noFill/>
                  </a:tcPr>
                </a:tc>
                <a:tc>
                  <a:txBody>
                    <a:bodyPr/>
                    <a:lstStyle/>
                    <a:p>
                      <a:pPr marL="0" algn="ctr" defTabSz="914373" rtl="0" eaLnBrk="1" latinLnBrk="0" hangingPunct="1"/>
                      <a:r>
                        <a:rPr lang="es-AR" sz="1400" b="1" kern="1200" dirty="0">
                          <a:solidFill>
                            <a:schemeClr val="dk1"/>
                          </a:solidFill>
                          <a:latin typeface="+mj-lt"/>
                          <a:ea typeface="+mn-ea"/>
                          <a:cs typeface="+mn-cs"/>
                        </a:rPr>
                        <a:t>-</a:t>
                      </a:r>
                    </a:p>
                  </a:txBody>
                  <a:tcPr anchor="ctr">
                    <a:noFill/>
                  </a:tcPr>
                </a:tc>
                <a:extLst>
                  <a:ext uri="{0D108BD9-81ED-4DB2-BD59-A6C34878D82A}">
                    <a16:rowId xmlns:a16="http://schemas.microsoft.com/office/drawing/2014/main" val="296499486"/>
                  </a:ext>
                </a:extLst>
              </a:tr>
              <a:tr h="215371">
                <a:tc>
                  <a:txBody>
                    <a:bodyPr/>
                    <a:lstStyle/>
                    <a:p>
                      <a:r>
                        <a:rPr lang="es-AR" sz="1200" b="1" dirty="0">
                          <a:latin typeface="+mj-lt"/>
                        </a:rPr>
                        <a:t>Montos involucrados ($MM)</a:t>
                      </a:r>
                      <a:endParaRPr lang="es-AR" sz="1200" b="1" baseline="30000" dirty="0">
                        <a:latin typeface="+mj-lt"/>
                      </a:endParaRPr>
                    </a:p>
                  </a:txBody>
                  <a:tcPr>
                    <a:noFill/>
                  </a:tcPr>
                </a:tc>
                <a:tc>
                  <a:txBody>
                    <a:bodyPr/>
                    <a:lstStyle/>
                    <a:p>
                      <a:pPr marL="0" algn="ctr" defTabSz="914373" rtl="0" eaLnBrk="1" latinLnBrk="0" hangingPunct="1"/>
                      <a:r>
                        <a:rPr lang="es-AR" sz="1400" b="1" kern="1200" dirty="0">
                          <a:solidFill>
                            <a:schemeClr val="dk1"/>
                          </a:solidFill>
                          <a:latin typeface="+mj-lt"/>
                          <a:ea typeface="+mn-ea"/>
                          <a:cs typeface="+mn-cs"/>
                        </a:rPr>
                        <a:t>17.584</a:t>
                      </a:r>
                    </a:p>
                  </a:txBody>
                  <a:tcPr anchor="ctr">
                    <a:lnR w="19050" cap="flat" cmpd="sng" algn="ctr">
                      <a:solidFill>
                        <a:schemeClr val="accent6">
                          <a:lumMod val="75000"/>
                        </a:schemeClr>
                      </a:solidFill>
                      <a:prstDash val="solid"/>
                      <a:round/>
                      <a:headEnd type="none" w="med" len="med"/>
                      <a:tailEnd type="none" w="med" len="med"/>
                    </a:lnR>
                    <a:noFill/>
                  </a:tcPr>
                </a:tc>
                <a:tc>
                  <a:txBody>
                    <a:bodyPr/>
                    <a:lstStyle/>
                    <a:p>
                      <a:pPr marL="0" marR="0" lvl="0" indent="0" algn="ctr" defTabSz="914373" rtl="0" eaLnBrk="1" fontAlgn="auto" latinLnBrk="0" hangingPunct="1">
                        <a:lnSpc>
                          <a:spcPct val="100000"/>
                        </a:lnSpc>
                        <a:spcBef>
                          <a:spcPts val="0"/>
                        </a:spcBef>
                        <a:spcAft>
                          <a:spcPts val="0"/>
                        </a:spcAft>
                        <a:buClrTx/>
                        <a:buSzTx/>
                        <a:buFontTx/>
                        <a:buNone/>
                        <a:tabLst/>
                        <a:defRPr/>
                      </a:pPr>
                      <a:r>
                        <a:rPr lang="es-AR" sz="1400" b="1" kern="1200" dirty="0">
                          <a:solidFill>
                            <a:schemeClr val="dk1"/>
                          </a:solidFill>
                          <a:latin typeface="+mj-lt"/>
                          <a:ea typeface="+mn-ea"/>
                          <a:cs typeface="+mn-cs"/>
                        </a:rPr>
                        <a:t>25.234</a:t>
                      </a:r>
                    </a:p>
                  </a:txBody>
                  <a:tcPr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noFill/>
                  </a:tcPr>
                </a:tc>
                <a:tc>
                  <a:txBody>
                    <a:bodyPr/>
                    <a:lstStyle/>
                    <a:p>
                      <a:pPr marL="0" algn="ctr" defTabSz="914373" rtl="0" eaLnBrk="1" latinLnBrk="0" hangingPunct="1"/>
                      <a:r>
                        <a:rPr lang="es-AR" sz="1400" b="1" kern="1200" dirty="0">
                          <a:solidFill>
                            <a:schemeClr val="dk1"/>
                          </a:solidFill>
                          <a:latin typeface="+mj-lt"/>
                          <a:ea typeface="+mn-ea"/>
                          <a:cs typeface="+mn-cs"/>
                        </a:rPr>
                        <a:t>7.650</a:t>
                      </a:r>
                    </a:p>
                  </a:txBody>
                  <a:tcPr anchor="ctr">
                    <a:lnL w="19050" cap="flat" cmpd="sng" algn="ctr">
                      <a:solidFill>
                        <a:schemeClr val="accent6">
                          <a:lumMod val="75000"/>
                        </a:schemeClr>
                      </a:solidFill>
                      <a:prstDash val="solid"/>
                      <a:round/>
                      <a:headEnd type="none" w="med" len="med"/>
                      <a:tailEnd type="none" w="med" len="med"/>
                    </a:lnL>
                    <a:noFill/>
                  </a:tcPr>
                </a:tc>
                <a:tc>
                  <a:txBody>
                    <a:bodyPr/>
                    <a:lstStyle/>
                    <a:p>
                      <a:pPr marL="0" algn="ctr" defTabSz="914373" rtl="0" eaLnBrk="1" latinLnBrk="0" hangingPunct="1"/>
                      <a:r>
                        <a:rPr lang="es-AR" sz="1400" b="1" kern="1200" dirty="0">
                          <a:solidFill>
                            <a:schemeClr val="dk1"/>
                          </a:solidFill>
                          <a:latin typeface="+mj-lt"/>
                          <a:ea typeface="+mn-ea"/>
                          <a:cs typeface="+mn-cs"/>
                        </a:rPr>
                        <a:t>44%</a:t>
                      </a:r>
                    </a:p>
                  </a:txBody>
                  <a:tcPr anchor="ctr">
                    <a:noFill/>
                  </a:tcPr>
                </a:tc>
                <a:extLst>
                  <a:ext uri="{0D108BD9-81ED-4DB2-BD59-A6C34878D82A}">
                    <a16:rowId xmlns:a16="http://schemas.microsoft.com/office/drawing/2014/main" val="10556839"/>
                  </a:ext>
                </a:extLst>
              </a:tr>
            </a:tbl>
          </a:graphicData>
        </a:graphic>
      </p:graphicFrame>
      <p:sp>
        <p:nvSpPr>
          <p:cNvPr id="14" name="Rectángulo 13">
            <a:extLst>
              <a:ext uri="{FF2B5EF4-FFF2-40B4-BE49-F238E27FC236}">
                <a16:creationId xmlns:a16="http://schemas.microsoft.com/office/drawing/2014/main" id="{12106807-FA52-42FC-9C16-B3943FC25E6E}"/>
              </a:ext>
            </a:extLst>
          </p:cNvPr>
          <p:cNvSpPr/>
          <p:nvPr/>
        </p:nvSpPr>
        <p:spPr>
          <a:xfrm>
            <a:off x="174976" y="853119"/>
            <a:ext cx="7241825" cy="369332"/>
          </a:xfrm>
          <a:prstGeom prst="rect">
            <a:avLst/>
          </a:prstGeom>
        </p:spPr>
        <p:txBody>
          <a:bodyPr wrap="square">
            <a:spAutoFit/>
          </a:bodyPr>
          <a:lstStyle/>
          <a:p>
            <a:pPr algn="just"/>
            <a:r>
              <a:rPr lang="es-AR" b="1" dirty="0">
                <a:solidFill>
                  <a:srgbClr val="30B2AF"/>
                </a:solidFill>
                <a:latin typeface="+mj-lt"/>
                <a:cs typeface="Arial" panose="020B0604020202020204" pitchFamily="34" charset="0"/>
              </a:rPr>
              <a:t>BENEFICIARIOS, ALCANCE POR ZONA Y MONTOS INVOLUCRADOS</a:t>
            </a:r>
          </a:p>
        </p:txBody>
      </p:sp>
    </p:spTree>
    <p:extLst>
      <p:ext uri="{BB962C8B-B14F-4D97-AF65-F5344CB8AC3E}">
        <p14:creationId xmlns:p14="http://schemas.microsoft.com/office/powerpoint/2010/main" val="1650615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D6268A6D-05BA-4722-BA51-60FDC8FD7B00}"/>
              </a:ext>
            </a:extLst>
          </p:cNvPr>
          <p:cNvSpPr>
            <a:spLocks noGrp="1"/>
          </p:cNvSpPr>
          <p:nvPr>
            <p:ph type="sldNum" sz="quarter" idx="12"/>
          </p:nvPr>
        </p:nvSpPr>
        <p:spPr>
          <a:xfrm>
            <a:off x="9406083" y="6492875"/>
            <a:ext cx="2743200" cy="365125"/>
          </a:xfrm>
        </p:spPr>
        <p:txBody>
          <a:bodyPr/>
          <a:lstStyle/>
          <a:p>
            <a:fld id="{990A5BB3-153D-4FCC-AD4D-D2383AB37645}" type="slidenum">
              <a:rPr lang="es-AR" smtClean="0">
                <a:latin typeface="+mj-lt"/>
              </a:rPr>
              <a:t>5</a:t>
            </a:fld>
            <a:endParaRPr lang="es-AR">
              <a:latin typeface="+mj-lt"/>
            </a:endParaRPr>
          </a:p>
        </p:txBody>
      </p:sp>
      <p:cxnSp>
        <p:nvCxnSpPr>
          <p:cNvPr id="24" name="Conector recto 23">
            <a:extLst>
              <a:ext uri="{FF2B5EF4-FFF2-40B4-BE49-F238E27FC236}">
                <a16:creationId xmlns:a16="http://schemas.microsoft.com/office/drawing/2014/main" id="{EAFEF3CB-50C5-4CD8-8656-644B1AA91FA4}"/>
              </a:ext>
            </a:extLst>
          </p:cNvPr>
          <p:cNvCxnSpPr>
            <a:cxnSpLocks/>
          </p:cNvCxnSpPr>
          <p:nvPr/>
        </p:nvCxnSpPr>
        <p:spPr>
          <a:xfrm>
            <a:off x="0" y="761161"/>
            <a:ext cx="7826929" cy="0"/>
          </a:xfrm>
          <a:prstGeom prst="line">
            <a:avLst/>
          </a:prstGeom>
          <a:ln w="28575">
            <a:solidFill>
              <a:srgbClr val="92D050"/>
            </a:solidFill>
          </a:ln>
        </p:spPr>
        <p:style>
          <a:lnRef idx="3">
            <a:schemeClr val="accent1"/>
          </a:lnRef>
          <a:fillRef idx="0">
            <a:schemeClr val="accent1"/>
          </a:fillRef>
          <a:effectRef idx="2">
            <a:schemeClr val="accent1"/>
          </a:effectRef>
          <a:fontRef idx="minor">
            <a:schemeClr val="tx1"/>
          </a:fontRef>
        </p:style>
      </p:cxnSp>
      <p:cxnSp>
        <p:nvCxnSpPr>
          <p:cNvPr id="23" name="Conector recto 22">
            <a:extLst>
              <a:ext uri="{FF2B5EF4-FFF2-40B4-BE49-F238E27FC236}">
                <a16:creationId xmlns:a16="http://schemas.microsoft.com/office/drawing/2014/main" id="{EA63972E-2CB6-47B0-B744-4B0B6A4BA596}"/>
              </a:ext>
            </a:extLst>
          </p:cNvPr>
          <p:cNvCxnSpPr>
            <a:cxnSpLocks/>
          </p:cNvCxnSpPr>
          <p:nvPr/>
        </p:nvCxnSpPr>
        <p:spPr>
          <a:xfrm>
            <a:off x="571295" y="4823623"/>
            <a:ext cx="11288424" cy="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a16="http://schemas.microsoft.com/office/drawing/2014/main" id="{6C87AD45-874F-4BC4-AEDA-C6FE9E14B661}"/>
              </a:ext>
            </a:extLst>
          </p:cNvPr>
          <p:cNvCxnSpPr>
            <a:cxnSpLocks/>
          </p:cNvCxnSpPr>
          <p:nvPr/>
        </p:nvCxnSpPr>
        <p:spPr>
          <a:xfrm>
            <a:off x="571295" y="5820360"/>
            <a:ext cx="11288423" cy="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1" name="Título 4">
            <a:extLst>
              <a:ext uri="{FF2B5EF4-FFF2-40B4-BE49-F238E27FC236}">
                <a16:creationId xmlns:a16="http://schemas.microsoft.com/office/drawing/2014/main" id="{97EE6137-D7DC-45DD-AAEB-6CDD3A4EF1DB}"/>
              </a:ext>
            </a:extLst>
          </p:cNvPr>
          <p:cNvSpPr txBox="1">
            <a:spLocks/>
          </p:cNvSpPr>
          <p:nvPr/>
        </p:nvSpPr>
        <p:spPr>
          <a:xfrm>
            <a:off x="182744" y="-76451"/>
            <a:ext cx="10515600" cy="9860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sz="2400" b="1" dirty="0">
                <a:solidFill>
                  <a:srgbClr val="2B5A70"/>
                </a:solidFill>
                <a:cs typeface="Arial" panose="020B0604020202020204" pitchFamily="34" charset="0"/>
              </a:rPr>
              <a:t>AMPLIACIÓN DEL RÉGIMEN DE ZONA FRÍA</a:t>
            </a:r>
          </a:p>
        </p:txBody>
      </p:sp>
      <p:sp>
        <p:nvSpPr>
          <p:cNvPr id="15" name="Rectángulo 14">
            <a:extLst>
              <a:ext uri="{FF2B5EF4-FFF2-40B4-BE49-F238E27FC236}">
                <a16:creationId xmlns:a16="http://schemas.microsoft.com/office/drawing/2014/main" id="{5626DEAB-8658-4362-8B80-C0A12066575C}"/>
              </a:ext>
            </a:extLst>
          </p:cNvPr>
          <p:cNvSpPr/>
          <p:nvPr/>
        </p:nvSpPr>
        <p:spPr>
          <a:xfrm>
            <a:off x="174976" y="886849"/>
            <a:ext cx="9028985" cy="369332"/>
          </a:xfrm>
          <a:prstGeom prst="rect">
            <a:avLst/>
          </a:prstGeom>
        </p:spPr>
        <p:txBody>
          <a:bodyPr wrap="square">
            <a:spAutoFit/>
          </a:bodyPr>
          <a:lstStyle/>
          <a:p>
            <a:pPr algn="just"/>
            <a:r>
              <a:rPr lang="es-AR" b="1" dirty="0">
                <a:solidFill>
                  <a:srgbClr val="30B2AF"/>
                </a:solidFill>
                <a:latin typeface="+mj-lt"/>
                <a:cs typeface="Arial" panose="020B0604020202020204" pitchFamily="34" charset="0"/>
              </a:rPr>
              <a:t>BENEFICIARIOS POR CATEGORÍA DE BENEFICIO Y JURISDICCIÓN</a:t>
            </a:r>
          </a:p>
        </p:txBody>
      </p:sp>
      <p:graphicFrame>
        <p:nvGraphicFramePr>
          <p:cNvPr id="16" name="Tabla 15">
            <a:extLst>
              <a:ext uri="{FF2B5EF4-FFF2-40B4-BE49-F238E27FC236}">
                <a16:creationId xmlns:a16="http://schemas.microsoft.com/office/drawing/2014/main" id="{AE3A35AF-FBAC-404B-BAB4-477E448AF83A}"/>
              </a:ext>
            </a:extLst>
          </p:cNvPr>
          <p:cNvGraphicFramePr>
            <a:graphicFrameLocks noGrp="1"/>
          </p:cNvGraphicFramePr>
          <p:nvPr>
            <p:extLst>
              <p:ext uri="{D42A27DB-BD31-4B8C-83A1-F6EECF244321}">
                <p14:modId xmlns:p14="http://schemas.microsoft.com/office/powerpoint/2010/main" val="1670588999"/>
              </p:ext>
            </p:extLst>
          </p:nvPr>
        </p:nvGraphicFramePr>
        <p:xfrm>
          <a:off x="240607" y="1312553"/>
          <a:ext cx="11002016" cy="5384929"/>
        </p:xfrm>
        <a:graphic>
          <a:graphicData uri="http://schemas.openxmlformats.org/drawingml/2006/table">
            <a:tbl>
              <a:tblPr firstRow="1">
                <a:tableStyleId>{93296810-A885-4BE3-A3E7-6D5BEEA58F35}</a:tableStyleId>
              </a:tblPr>
              <a:tblGrid>
                <a:gridCol w="3036919">
                  <a:extLst>
                    <a:ext uri="{9D8B030D-6E8A-4147-A177-3AD203B41FA5}">
                      <a16:colId xmlns:a16="http://schemas.microsoft.com/office/drawing/2014/main" val="3751905085"/>
                    </a:ext>
                  </a:extLst>
                </a:gridCol>
                <a:gridCol w="1600293">
                  <a:extLst>
                    <a:ext uri="{9D8B030D-6E8A-4147-A177-3AD203B41FA5}">
                      <a16:colId xmlns:a16="http://schemas.microsoft.com/office/drawing/2014/main" val="1929047154"/>
                    </a:ext>
                  </a:extLst>
                </a:gridCol>
                <a:gridCol w="1600293">
                  <a:extLst>
                    <a:ext uri="{9D8B030D-6E8A-4147-A177-3AD203B41FA5}">
                      <a16:colId xmlns:a16="http://schemas.microsoft.com/office/drawing/2014/main" val="2287540702"/>
                    </a:ext>
                  </a:extLst>
                </a:gridCol>
                <a:gridCol w="1600293">
                  <a:extLst>
                    <a:ext uri="{9D8B030D-6E8A-4147-A177-3AD203B41FA5}">
                      <a16:colId xmlns:a16="http://schemas.microsoft.com/office/drawing/2014/main" val="1869893609"/>
                    </a:ext>
                  </a:extLst>
                </a:gridCol>
                <a:gridCol w="1582109">
                  <a:extLst>
                    <a:ext uri="{9D8B030D-6E8A-4147-A177-3AD203B41FA5}">
                      <a16:colId xmlns:a16="http://schemas.microsoft.com/office/drawing/2014/main" val="3192345933"/>
                    </a:ext>
                  </a:extLst>
                </a:gridCol>
                <a:gridCol w="1582109">
                  <a:extLst>
                    <a:ext uri="{9D8B030D-6E8A-4147-A177-3AD203B41FA5}">
                      <a16:colId xmlns:a16="http://schemas.microsoft.com/office/drawing/2014/main" val="1613003703"/>
                    </a:ext>
                  </a:extLst>
                </a:gridCol>
              </a:tblGrid>
              <a:tr h="203090">
                <a:tc rowSpan="2">
                  <a:txBody>
                    <a:bodyPr/>
                    <a:lstStyle/>
                    <a:p>
                      <a:pPr algn="ctr" fontAlgn="ctr"/>
                      <a:r>
                        <a:rPr lang="es-AR" sz="1200" b="1" u="none" strike="noStrike" dirty="0">
                          <a:solidFill>
                            <a:schemeClr val="bg1"/>
                          </a:solidFill>
                          <a:effectLst/>
                          <a:latin typeface="+mj-lt"/>
                        </a:rPr>
                        <a:t>Jurisdicción</a:t>
                      </a:r>
                      <a:endParaRPr lang="es-AR" sz="1200" b="1" i="0" u="none" strike="noStrike" dirty="0">
                        <a:solidFill>
                          <a:schemeClr val="bg1"/>
                        </a:solidFill>
                        <a:effectLst/>
                        <a:latin typeface="+mj-lt"/>
                      </a:endParaRPr>
                    </a:p>
                  </a:txBody>
                  <a:tcPr marL="92477" marR="6165" marT="6165" marB="0" anchor="ctr">
                    <a:solidFill>
                      <a:srgbClr val="A6A6A6"/>
                    </a:solidFill>
                  </a:tcPr>
                </a:tc>
                <a:tc rowSpan="2">
                  <a:txBody>
                    <a:bodyPr/>
                    <a:lstStyle/>
                    <a:p>
                      <a:pPr algn="ctr" fontAlgn="b"/>
                      <a:r>
                        <a:rPr lang="es-AR" sz="1200" b="1" u="none" strike="noStrike" dirty="0">
                          <a:solidFill>
                            <a:schemeClr val="bg1"/>
                          </a:solidFill>
                          <a:effectLst/>
                          <a:latin typeface="+mj-lt"/>
                        </a:rPr>
                        <a:t>Escenario actual de beneficiarios con Tarifa Diferencial (TD)</a:t>
                      </a:r>
                    </a:p>
                  </a:txBody>
                  <a:tcPr marL="6165" marR="6165" marT="6165" marB="0" anchor="ctr">
                    <a:lnR w="19050" cap="flat" cmpd="sng" algn="ctr">
                      <a:solidFill>
                        <a:schemeClr val="accent6">
                          <a:lumMod val="75000"/>
                        </a:schemeClr>
                      </a:solidFill>
                      <a:prstDash val="solid"/>
                      <a:round/>
                      <a:headEnd type="none" w="med" len="med"/>
                      <a:tailEnd type="none" w="med" len="med"/>
                    </a:lnR>
                    <a:solidFill>
                      <a:srgbClr val="A6A6A6"/>
                    </a:solidFill>
                  </a:tcPr>
                </a:tc>
                <a:tc rowSpan="2">
                  <a:txBody>
                    <a:bodyPr/>
                    <a:lstStyle/>
                    <a:p>
                      <a:pPr algn="ctr" fontAlgn="b"/>
                      <a:r>
                        <a:rPr lang="es-AR" sz="1200" b="1" i="0" u="none" strike="noStrike" dirty="0">
                          <a:solidFill>
                            <a:srgbClr val="000000"/>
                          </a:solidFill>
                          <a:effectLst/>
                          <a:latin typeface="+mj-lt"/>
                        </a:rPr>
                        <a:t>Usuarios con</a:t>
                      </a:r>
                    </a:p>
                    <a:p>
                      <a:pPr algn="ctr" fontAlgn="b"/>
                      <a:r>
                        <a:rPr lang="es-AR" sz="1200" b="1" i="0" u="none" strike="noStrike" dirty="0">
                          <a:solidFill>
                            <a:srgbClr val="000000"/>
                          </a:solidFill>
                          <a:effectLst/>
                          <a:latin typeface="+mj-lt"/>
                        </a:rPr>
                        <a:t>ampliación a TD</a:t>
                      </a:r>
                    </a:p>
                  </a:txBody>
                  <a:tcPr marL="6165" marR="6165" marT="6165" marB="0" anchor="ctr">
                    <a:lnL w="19050" cap="flat" cmpd="sng" algn="ctr">
                      <a:solidFill>
                        <a:schemeClr val="accent6">
                          <a:lumMod val="75000"/>
                        </a:schemeClr>
                      </a:solidFill>
                      <a:prstDash val="solid"/>
                      <a:round/>
                      <a:headEnd type="none" w="med" len="med"/>
                      <a:tailEnd type="none" w="med" len="med"/>
                    </a:lnL>
                    <a:lnT w="19050" cap="flat" cmpd="sng" algn="ctr">
                      <a:solidFill>
                        <a:schemeClr val="accent6">
                          <a:lumMod val="75000"/>
                        </a:schemeClr>
                      </a:solidFill>
                      <a:prstDash val="solid"/>
                      <a:round/>
                      <a:headEnd type="none" w="med" len="med"/>
                      <a:tailEnd type="none" w="med" len="med"/>
                    </a:lnT>
                    <a:solidFill>
                      <a:srgbClr val="92D050"/>
                    </a:solidFill>
                  </a:tcPr>
                </a:tc>
                <a:tc rowSpan="2">
                  <a:txBody>
                    <a:bodyPr/>
                    <a:lstStyle/>
                    <a:p>
                      <a:pPr algn="ctr" fontAlgn="b"/>
                      <a:r>
                        <a:rPr lang="es-ES" sz="1200" b="1" u="none" strike="noStrike" dirty="0">
                          <a:solidFill>
                            <a:srgbClr val="000000"/>
                          </a:solidFill>
                          <a:effectLst/>
                          <a:latin typeface="+mj-lt"/>
                        </a:rPr>
                        <a:t>Usuarios TS con ampliación a TD</a:t>
                      </a:r>
                    </a:p>
                  </a:txBody>
                  <a:tcPr marL="6165" marR="6165" marT="6165" marB="0" anchor="ctr">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solidFill>
                      <a:srgbClr val="92D050"/>
                    </a:solidFill>
                  </a:tcPr>
                </a:tc>
                <a:tc gridSpan="2">
                  <a:txBody>
                    <a:bodyPr/>
                    <a:lstStyle/>
                    <a:p>
                      <a:pPr algn="ctr" fontAlgn="b"/>
                      <a:r>
                        <a:rPr lang="es-AR" sz="1200" b="1" u="none" strike="noStrike" dirty="0">
                          <a:solidFill>
                            <a:srgbClr val="080808"/>
                          </a:solidFill>
                          <a:effectLst/>
                          <a:latin typeface="+mj-lt"/>
                        </a:rPr>
                        <a:t>Total</a:t>
                      </a:r>
                      <a:endParaRPr lang="es-AR" sz="1200" b="1" i="0" u="none" strike="noStrike" dirty="0">
                        <a:solidFill>
                          <a:srgbClr val="080808"/>
                        </a:solidFill>
                        <a:effectLst/>
                        <a:latin typeface="+mj-lt"/>
                      </a:endParaRPr>
                    </a:p>
                  </a:txBody>
                  <a:tcPr marL="6165" marR="6165" marT="6165" marB="0" anchor="ctr">
                    <a:lnL w="19050" cap="flat" cmpd="sng" algn="ctr">
                      <a:solidFill>
                        <a:schemeClr val="accent6">
                          <a:lumMod val="75000"/>
                        </a:schemeClr>
                      </a:solidFill>
                      <a:prstDash val="solid"/>
                      <a:round/>
                      <a:headEnd type="none" w="med" len="med"/>
                      <a:tailEnd type="none" w="med" len="med"/>
                    </a:lnL>
                    <a:lnR w="19050" cap="flat" cmpd="sng" algn="ctr">
                      <a:solidFill>
                        <a:schemeClr val="accent6">
                          <a:lumMod val="75000"/>
                        </a:schemeClr>
                      </a:solidFill>
                      <a:prstDash val="solid"/>
                      <a:round/>
                      <a:headEnd type="none" w="med" len="med"/>
                      <a:tailEnd type="none" w="med" len="med"/>
                    </a:lnR>
                    <a:lnT w="19050" cap="flat" cmpd="sng" algn="ctr">
                      <a:solidFill>
                        <a:schemeClr val="accent6">
                          <a:lumMod val="75000"/>
                        </a:schemeClr>
                      </a:solidFill>
                      <a:prstDash val="solid"/>
                      <a:round/>
                      <a:headEnd type="none" w="med" len="med"/>
                      <a:tailEnd type="none" w="med" len="med"/>
                    </a:lnT>
                  </a:tcPr>
                </a:tc>
                <a:tc hMerge="1">
                  <a:txBody>
                    <a:bodyPr/>
                    <a:lstStyle/>
                    <a:p>
                      <a:pPr algn="ctr" fontAlgn="b"/>
                      <a:endParaRPr lang="es-AR" sz="1200" b="1" i="0" u="none" strike="noStrike" dirty="0">
                        <a:solidFill>
                          <a:srgbClr val="000000"/>
                        </a:solidFill>
                        <a:effectLst/>
                        <a:latin typeface="Arial Narrow" panose="020B0606020202030204" pitchFamily="34" charset="0"/>
                      </a:endParaRPr>
                    </a:p>
                  </a:txBody>
                  <a:tcPr marL="6165" marR="6165" marT="6165" marB="0" anchor="ctr"/>
                </a:tc>
                <a:extLst>
                  <a:ext uri="{0D108BD9-81ED-4DB2-BD59-A6C34878D82A}">
                    <a16:rowId xmlns:a16="http://schemas.microsoft.com/office/drawing/2014/main" val="416403145"/>
                  </a:ext>
                </a:extLst>
              </a:tr>
              <a:tr h="205318">
                <a:tc vMerge="1">
                  <a:txBody>
                    <a:bodyPr/>
                    <a:lstStyle/>
                    <a:p>
                      <a:pPr algn="l" fontAlgn="ctr"/>
                      <a:endParaRPr lang="es-AR" sz="1200" b="1" i="0" u="none" strike="noStrike" dirty="0">
                        <a:solidFill>
                          <a:srgbClr val="000000"/>
                        </a:solidFill>
                        <a:effectLst/>
                        <a:latin typeface="Arial Narrow" panose="020B0606020202030204" pitchFamily="34" charset="0"/>
                      </a:endParaRPr>
                    </a:p>
                  </a:txBody>
                  <a:tcPr marL="92477" marR="6165" marT="6165" marB="0" anchor="ctr"/>
                </a:tc>
                <a:tc vMerge="1">
                  <a:txBody>
                    <a:bodyPr/>
                    <a:lstStyle/>
                    <a:p>
                      <a:pPr algn="ctr" fontAlgn="b"/>
                      <a:endParaRPr lang="es-AR" sz="1200" b="1" i="0" u="none" strike="noStrike" dirty="0">
                        <a:solidFill>
                          <a:srgbClr val="000000"/>
                        </a:solidFill>
                        <a:effectLst/>
                        <a:latin typeface="Arial Narrow" panose="020B0606020202030204" pitchFamily="34" charset="0"/>
                      </a:endParaRPr>
                    </a:p>
                  </a:txBody>
                  <a:tcPr marL="6165" marR="6165" marT="6165" marB="0" anchor="ctr"/>
                </a:tc>
                <a:tc vMerge="1">
                  <a:txBody>
                    <a:bodyPr/>
                    <a:lstStyle/>
                    <a:p>
                      <a:pPr algn="ctr" fontAlgn="b"/>
                      <a:endParaRPr lang="es-AR" sz="1200" b="1" i="0" u="none" strike="noStrike" dirty="0">
                        <a:solidFill>
                          <a:srgbClr val="000000"/>
                        </a:solidFill>
                        <a:effectLst/>
                        <a:latin typeface="Arial Narrow" panose="020B0606020202030204" pitchFamily="34" charset="0"/>
                      </a:endParaRPr>
                    </a:p>
                  </a:txBody>
                  <a:tcPr marL="6165" marR="6165" marT="6165" marB="0" anchor="ctr"/>
                </a:tc>
                <a:tc vMerge="1">
                  <a:txBody>
                    <a:bodyPr/>
                    <a:lstStyle/>
                    <a:p>
                      <a:pPr algn="ctr" fontAlgn="b"/>
                      <a:endParaRPr lang="es-AR" sz="1200" b="1" i="0" u="none" strike="noStrike" dirty="0">
                        <a:solidFill>
                          <a:srgbClr val="000000"/>
                        </a:solidFill>
                        <a:effectLst/>
                        <a:latin typeface="Arial Narrow" panose="020B0606020202030204" pitchFamily="34" charset="0"/>
                      </a:endParaRPr>
                    </a:p>
                  </a:txBody>
                  <a:tcPr marL="6165" marR="6165" marT="6165" marB="0" anchor="ctr"/>
                </a:tc>
                <a:tc>
                  <a:txBody>
                    <a:bodyPr/>
                    <a:lstStyle/>
                    <a:p>
                      <a:pPr algn="ctr" fontAlgn="b"/>
                      <a:r>
                        <a:rPr lang="es-AR" sz="1200" b="1" i="0" u="none" strike="noStrike" dirty="0">
                          <a:solidFill>
                            <a:srgbClr val="080808"/>
                          </a:solidFill>
                          <a:effectLst/>
                          <a:latin typeface="+mj-lt"/>
                        </a:rPr>
                        <a:t>Beneficiarios</a:t>
                      </a:r>
                    </a:p>
                  </a:txBody>
                  <a:tcPr marL="6165" marR="6165" marT="6165" marB="0" anchor="ctr">
                    <a:lnL w="19050" cap="flat" cmpd="sng" algn="ctr">
                      <a:solidFill>
                        <a:schemeClr val="accent6">
                          <a:lumMod val="75000"/>
                        </a:schemeClr>
                      </a:solidFill>
                      <a:prstDash val="solid"/>
                      <a:round/>
                      <a:headEnd type="none" w="med" len="med"/>
                      <a:tailEnd type="none" w="med" len="med"/>
                    </a:lnL>
                    <a:solidFill>
                      <a:srgbClr val="00A09D"/>
                    </a:solidFill>
                  </a:tcPr>
                </a:tc>
                <a:tc>
                  <a:txBody>
                    <a:bodyPr/>
                    <a:lstStyle/>
                    <a:p>
                      <a:pPr algn="ctr" fontAlgn="b"/>
                      <a:r>
                        <a:rPr lang="es-AR" sz="1200" b="1" i="0" u="none" strike="noStrike" dirty="0">
                          <a:solidFill>
                            <a:srgbClr val="080808"/>
                          </a:solidFill>
                          <a:effectLst/>
                          <a:latin typeface="+mj-lt"/>
                        </a:rPr>
                        <a:t>%</a:t>
                      </a:r>
                    </a:p>
                  </a:txBody>
                  <a:tcPr marL="6350" marR="6350" marT="6350" marB="0" anchor="ctr">
                    <a:lnR w="19050" cap="flat" cmpd="sng" algn="ctr">
                      <a:solidFill>
                        <a:schemeClr val="accent6">
                          <a:lumMod val="75000"/>
                        </a:schemeClr>
                      </a:solidFill>
                      <a:prstDash val="solid"/>
                      <a:round/>
                      <a:headEnd type="none" w="med" len="med"/>
                      <a:tailEnd type="none" w="med" len="med"/>
                    </a:lnR>
                    <a:solidFill>
                      <a:srgbClr val="00A09D"/>
                    </a:solidFill>
                  </a:tcPr>
                </a:tc>
                <a:extLst>
                  <a:ext uri="{0D108BD9-81ED-4DB2-BD59-A6C34878D82A}">
                    <a16:rowId xmlns:a16="http://schemas.microsoft.com/office/drawing/2014/main" val="588261720"/>
                  </a:ext>
                </a:extLst>
              </a:tr>
              <a:tr h="205318">
                <a:tc>
                  <a:txBody>
                    <a:bodyPr/>
                    <a:lstStyle/>
                    <a:p>
                      <a:pPr algn="l" fontAlgn="ctr"/>
                      <a:r>
                        <a:rPr lang="es-AR" sz="1100" b="1" u="none" strike="noStrike" dirty="0">
                          <a:solidFill>
                            <a:schemeClr val="bg1"/>
                          </a:solidFill>
                          <a:effectLst/>
                          <a:latin typeface="+mj-lt"/>
                        </a:rPr>
                        <a:t>TOTAL</a:t>
                      </a:r>
                    </a:p>
                    <a:p>
                      <a:pPr algn="l" fontAlgn="ctr"/>
                      <a:r>
                        <a:rPr lang="es-AR" sz="1050" b="1" u="none" strike="noStrike" dirty="0">
                          <a:solidFill>
                            <a:schemeClr val="bg1"/>
                          </a:solidFill>
                          <a:effectLst/>
                          <a:latin typeface="+mj-lt"/>
                        </a:rPr>
                        <a:t>Usuarios gas natural y propano indiluido</a:t>
                      </a:r>
                      <a:endParaRPr lang="es-AR" sz="1100" b="1" i="0" u="none" strike="noStrike" dirty="0">
                        <a:solidFill>
                          <a:schemeClr val="bg1"/>
                        </a:solidFill>
                        <a:effectLst/>
                        <a:latin typeface="+mj-lt"/>
                      </a:endParaRPr>
                    </a:p>
                  </a:txBody>
                  <a:tcPr marL="92477" marR="6165" marT="6165" marB="0" anchor="ctr">
                    <a:solidFill>
                      <a:srgbClr val="5E9796"/>
                    </a:solidFill>
                  </a:tcPr>
                </a:tc>
                <a:tc>
                  <a:txBody>
                    <a:bodyPr/>
                    <a:lstStyle/>
                    <a:p>
                      <a:pPr algn="ctr" fontAlgn="b"/>
                      <a:r>
                        <a:rPr lang="es-AR" sz="1200" b="1" i="0" u="none" strike="noStrike" dirty="0">
                          <a:solidFill>
                            <a:schemeClr val="bg1"/>
                          </a:solidFill>
                          <a:effectLst/>
                          <a:latin typeface="+mj-lt"/>
                        </a:rPr>
                        <a:t>778.530</a:t>
                      </a:r>
                    </a:p>
                  </a:txBody>
                  <a:tcPr marL="6350" marR="6350" marT="6350" marB="0" anchor="ctr">
                    <a:lnR w="19050" cap="flat" cmpd="sng" algn="ctr">
                      <a:solidFill>
                        <a:schemeClr val="accent6">
                          <a:lumMod val="75000"/>
                        </a:schemeClr>
                      </a:solidFill>
                      <a:prstDash val="solid"/>
                      <a:round/>
                      <a:headEnd type="none" w="med" len="med"/>
                      <a:tailEnd type="none" w="med" len="med"/>
                    </a:lnR>
                    <a:solidFill>
                      <a:srgbClr val="5E9796"/>
                    </a:solidFill>
                  </a:tcPr>
                </a:tc>
                <a:tc>
                  <a:txBody>
                    <a:bodyPr/>
                    <a:lstStyle/>
                    <a:p>
                      <a:pPr algn="ctr" fontAlgn="b"/>
                      <a:r>
                        <a:rPr lang="es-AR" sz="1200" b="1" i="0" u="none" strike="noStrike" dirty="0">
                          <a:solidFill>
                            <a:schemeClr val="bg1"/>
                          </a:solidFill>
                          <a:effectLst/>
                          <a:latin typeface="+mj-lt"/>
                        </a:rPr>
                        <a:t>2.590.646</a:t>
                      </a:r>
                    </a:p>
                  </a:txBody>
                  <a:tcPr marL="6350" marR="6350" marT="6350" marB="0" anchor="ctr">
                    <a:lnL w="19050" cap="flat" cmpd="sng" algn="ctr">
                      <a:solidFill>
                        <a:schemeClr val="accent6">
                          <a:lumMod val="75000"/>
                        </a:schemeClr>
                      </a:solidFill>
                      <a:prstDash val="solid"/>
                      <a:round/>
                      <a:headEnd type="none" w="med" len="med"/>
                      <a:tailEnd type="none" w="med" len="med"/>
                    </a:lnL>
                    <a:solidFill>
                      <a:srgbClr val="5E9796"/>
                    </a:solidFill>
                  </a:tcPr>
                </a:tc>
                <a:tc>
                  <a:txBody>
                    <a:bodyPr/>
                    <a:lstStyle/>
                    <a:p>
                      <a:pPr algn="ctr" fontAlgn="b"/>
                      <a:r>
                        <a:rPr lang="es-AR" sz="1200" b="1" i="0" u="none" strike="noStrike" dirty="0">
                          <a:solidFill>
                            <a:schemeClr val="bg1"/>
                          </a:solidFill>
                          <a:effectLst/>
                          <a:latin typeface="+mj-lt"/>
                        </a:rPr>
                        <a:t>431.686</a:t>
                      </a:r>
                    </a:p>
                  </a:txBody>
                  <a:tcPr marL="6350" marR="6350" marT="6350" marB="0" anchor="ctr">
                    <a:lnR w="19050" cap="flat" cmpd="sng" algn="ctr">
                      <a:solidFill>
                        <a:schemeClr val="accent6">
                          <a:lumMod val="75000"/>
                        </a:schemeClr>
                      </a:solidFill>
                      <a:prstDash val="solid"/>
                      <a:round/>
                      <a:headEnd type="none" w="med" len="med"/>
                      <a:tailEnd type="none" w="med" len="med"/>
                    </a:lnR>
                    <a:solidFill>
                      <a:srgbClr val="5E9796"/>
                    </a:solidFill>
                  </a:tcPr>
                </a:tc>
                <a:tc>
                  <a:txBody>
                    <a:bodyPr/>
                    <a:lstStyle/>
                    <a:p>
                      <a:pPr algn="ctr" fontAlgn="b"/>
                      <a:r>
                        <a:rPr lang="es-AR" sz="1200" b="1" i="0" u="none" strike="noStrike" dirty="0">
                          <a:solidFill>
                            <a:schemeClr val="bg1"/>
                          </a:solidFill>
                          <a:effectLst/>
                          <a:latin typeface="+mj-lt"/>
                        </a:rPr>
                        <a:t>3.800.754</a:t>
                      </a:r>
                    </a:p>
                  </a:txBody>
                  <a:tcPr marL="6350" marR="6350" marT="6350" marB="0" anchor="ctr">
                    <a:lnL w="19050" cap="flat" cmpd="sng" algn="ctr">
                      <a:solidFill>
                        <a:schemeClr val="accent6">
                          <a:lumMod val="75000"/>
                        </a:schemeClr>
                      </a:solidFill>
                      <a:prstDash val="solid"/>
                      <a:round/>
                      <a:headEnd type="none" w="med" len="med"/>
                      <a:tailEnd type="none" w="med" len="med"/>
                    </a:lnL>
                    <a:solidFill>
                      <a:srgbClr val="5E9796"/>
                    </a:solidFill>
                  </a:tcPr>
                </a:tc>
                <a:tc>
                  <a:txBody>
                    <a:bodyPr/>
                    <a:lstStyle/>
                    <a:p>
                      <a:pPr algn="ctr" fontAlgn="b"/>
                      <a:r>
                        <a:rPr lang="es-AR" sz="1200" b="1" i="0" u="none" strike="noStrike" dirty="0">
                          <a:solidFill>
                            <a:schemeClr val="bg1"/>
                          </a:solidFill>
                          <a:effectLst/>
                          <a:latin typeface="+mj-lt"/>
                        </a:rPr>
                        <a:t>100</a:t>
                      </a:r>
                    </a:p>
                  </a:txBody>
                  <a:tcPr marL="6350" marR="6350" marT="6350" marB="0" anchor="ctr">
                    <a:lnR w="19050" cap="flat" cmpd="sng" algn="ctr">
                      <a:solidFill>
                        <a:schemeClr val="accent6">
                          <a:lumMod val="75000"/>
                        </a:schemeClr>
                      </a:solidFill>
                      <a:prstDash val="solid"/>
                      <a:round/>
                      <a:headEnd type="none" w="med" len="med"/>
                      <a:tailEnd type="none" w="med" len="med"/>
                    </a:lnR>
                    <a:solidFill>
                      <a:srgbClr val="5E9796"/>
                    </a:solidFill>
                  </a:tcPr>
                </a:tc>
                <a:extLst>
                  <a:ext uri="{0D108BD9-81ED-4DB2-BD59-A6C34878D82A}">
                    <a16:rowId xmlns:a16="http://schemas.microsoft.com/office/drawing/2014/main" val="1022099589"/>
                  </a:ext>
                </a:extLst>
              </a:tr>
              <a:tr h="205318">
                <a:tc>
                  <a:txBody>
                    <a:bodyPr/>
                    <a:lstStyle/>
                    <a:p>
                      <a:pPr algn="l" fontAlgn="ctr"/>
                      <a:r>
                        <a:rPr lang="es-AR" sz="1200" u="none" strike="noStrike" dirty="0">
                          <a:effectLst/>
                          <a:latin typeface="+mj-lt"/>
                        </a:rPr>
                        <a:t>Buenos Aires</a:t>
                      </a:r>
                      <a:endParaRPr lang="es-AR" sz="1200" b="0" i="0" u="none" strike="noStrike" dirty="0">
                        <a:solidFill>
                          <a:srgbClr val="000000"/>
                        </a:solidFill>
                        <a:effectLst/>
                        <a:latin typeface="+mj-lt"/>
                      </a:endParaRPr>
                    </a:p>
                  </a:txBody>
                  <a:tcPr marL="92477" marR="6165" marT="6165" marB="0" anchor="ctr"/>
                </a:tc>
                <a:tc>
                  <a:txBody>
                    <a:bodyPr/>
                    <a:lstStyle/>
                    <a:p>
                      <a:pPr algn="ctr" fontAlgn="b"/>
                      <a:r>
                        <a:rPr lang="es-AR" sz="1200" b="0" i="0" u="none" strike="noStrike" dirty="0">
                          <a:solidFill>
                            <a:srgbClr val="000000"/>
                          </a:solidFill>
                          <a:effectLst/>
                          <a:latin typeface="+mj-lt"/>
                        </a:rPr>
                        <a:t>11.072</a:t>
                      </a:r>
                    </a:p>
                  </a:txBody>
                  <a:tcPr marL="6350" marR="6350" marT="6350" marB="0" anchor="ctr">
                    <a:lnR w="19050" cap="flat" cmpd="sng" algn="ctr">
                      <a:solidFill>
                        <a:schemeClr val="accent6">
                          <a:lumMod val="75000"/>
                        </a:schemeClr>
                      </a:solidFill>
                      <a:prstDash val="solid"/>
                      <a:round/>
                      <a:headEnd type="none" w="med" len="med"/>
                      <a:tailEnd type="none" w="med" len="med"/>
                    </a:lnR>
                  </a:tcPr>
                </a:tc>
                <a:tc>
                  <a:txBody>
                    <a:bodyPr/>
                    <a:lstStyle/>
                    <a:p>
                      <a:pPr algn="ctr" fontAlgn="b"/>
                      <a:r>
                        <a:rPr lang="es-AR" sz="1200" b="0" i="0" u="none" strike="noStrike" dirty="0">
                          <a:solidFill>
                            <a:srgbClr val="000000"/>
                          </a:solidFill>
                          <a:effectLst/>
                          <a:latin typeface="+mj-lt"/>
                        </a:rPr>
                        <a:t>970.177</a:t>
                      </a:r>
                    </a:p>
                  </a:txBody>
                  <a:tcPr marL="6350" marR="6350" marT="6350" marB="0" anchor="ctr">
                    <a:lnL w="19050" cap="flat" cmpd="sng" algn="ctr">
                      <a:solidFill>
                        <a:schemeClr val="accent6">
                          <a:lumMod val="75000"/>
                        </a:schemeClr>
                      </a:solidFill>
                      <a:prstDash val="solid"/>
                      <a:round/>
                      <a:headEnd type="none" w="med" len="med"/>
                      <a:tailEnd type="none" w="med" len="med"/>
                    </a:lnL>
                  </a:tcPr>
                </a:tc>
                <a:tc>
                  <a:txBody>
                    <a:bodyPr/>
                    <a:lstStyle/>
                    <a:p>
                      <a:pPr algn="ctr" fontAlgn="b"/>
                      <a:r>
                        <a:rPr lang="es-AR" sz="1200" b="0" i="0" u="none" strike="noStrike" dirty="0">
                          <a:solidFill>
                            <a:srgbClr val="000000"/>
                          </a:solidFill>
                          <a:effectLst/>
                          <a:latin typeface="+mj-lt"/>
                        </a:rPr>
                        <a:t>204.813</a:t>
                      </a:r>
                    </a:p>
                  </a:txBody>
                  <a:tcPr marL="6350" marR="6350" marT="6350" marB="0" anchor="ctr">
                    <a:lnR w="19050" cap="flat" cmpd="sng" algn="ctr">
                      <a:solidFill>
                        <a:schemeClr val="accent6">
                          <a:lumMod val="75000"/>
                        </a:schemeClr>
                      </a:solidFill>
                      <a:prstDash val="solid"/>
                      <a:round/>
                      <a:headEnd type="none" w="med" len="med"/>
                      <a:tailEnd type="none" w="med" len="med"/>
                    </a:lnR>
                  </a:tcPr>
                </a:tc>
                <a:tc>
                  <a:txBody>
                    <a:bodyPr/>
                    <a:lstStyle/>
                    <a:p>
                      <a:pPr algn="ctr" fontAlgn="b"/>
                      <a:r>
                        <a:rPr lang="es-AR" sz="1200" b="0" i="0" u="none" strike="noStrike" dirty="0">
                          <a:solidFill>
                            <a:srgbClr val="000000"/>
                          </a:solidFill>
                          <a:effectLst/>
                          <a:latin typeface="+mj-lt"/>
                        </a:rPr>
                        <a:t>1.186.063</a:t>
                      </a:r>
                    </a:p>
                  </a:txBody>
                  <a:tcPr marL="6350" marR="6350" marT="6350" marB="0" anchor="ctr">
                    <a:lnL w="19050" cap="flat" cmpd="sng" algn="ctr">
                      <a:solidFill>
                        <a:schemeClr val="accent6">
                          <a:lumMod val="75000"/>
                        </a:schemeClr>
                      </a:solidFill>
                      <a:prstDash val="solid"/>
                      <a:round/>
                      <a:headEnd type="none" w="med" len="med"/>
                      <a:tailEnd type="none" w="med" len="med"/>
                    </a:lnL>
                  </a:tcPr>
                </a:tc>
                <a:tc>
                  <a:txBody>
                    <a:bodyPr/>
                    <a:lstStyle/>
                    <a:p>
                      <a:pPr algn="ctr" fontAlgn="b"/>
                      <a:r>
                        <a:rPr lang="es-AR" sz="1200" b="0" i="0" u="none" strike="noStrike" dirty="0">
                          <a:solidFill>
                            <a:srgbClr val="000000"/>
                          </a:solidFill>
                          <a:effectLst/>
                          <a:latin typeface="+mj-lt"/>
                        </a:rPr>
                        <a:t>31,2%</a:t>
                      </a:r>
                    </a:p>
                  </a:txBody>
                  <a:tcPr marL="6350" marR="6350" marT="6350" marB="0" anchor="ctr">
                    <a:lnR w="19050" cap="flat" cmpd="sng" algn="ctr">
                      <a:solidFill>
                        <a:schemeClr val="accent6">
                          <a:lumMod val="75000"/>
                        </a:schemeClr>
                      </a:solidFill>
                      <a:prstDash val="solid"/>
                      <a:round/>
                      <a:headEnd type="none" w="med" len="med"/>
                      <a:tailEnd type="none" w="med" len="med"/>
                    </a:lnR>
                  </a:tcPr>
                </a:tc>
                <a:extLst>
                  <a:ext uri="{0D108BD9-81ED-4DB2-BD59-A6C34878D82A}">
                    <a16:rowId xmlns:a16="http://schemas.microsoft.com/office/drawing/2014/main" val="947034530"/>
                  </a:ext>
                </a:extLst>
              </a:tr>
              <a:tr h="205318">
                <a:tc>
                  <a:txBody>
                    <a:bodyPr/>
                    <a:lstStyle/>
                    <a:p>
                      <a:pPr algn="l" fontAlgn="ctr"/>
                      <a:r>
                        <a:rPr lang="es-AR" sz="1200" u="none" strike="noStrike" dirty="0">
                          <a:effectLst/>
                          <a:latin typeface="+mj-lt"/>
                        </a:rPr>
                        <a:t>Córdoba</a:t>
                      </a:r>
                      <a:endParaRPr lang="es-AR" sz="1200" b="0" i="0" u="none" strike="noStrike" dirty="0">
                        <a:solidFill>
                          <a:srgbClr val="000000"/>
                        </a:solidFill>
                        <a:effectLst/>
                        <a:latin typeface="+mj-lt"/>
                      </a:endParaRPr>
                    </a:p>
                  </a:txBody>
                  <a:tcPr marL="92477" marR="6165" marT="6165" marB="0" anchor="ctr"/>
                </a:tc>
                <a:tc>
                  <a:txBody>
                    <a:bodyPr/>
                    <a:lstStyle/>
                    <a:p>
                      <a:pPr algn="ctr" fontAlgn="b"/>
                      <a:r>
                        <a:rPr lang="es-AR" sz="1200" b="0" i="0" u="none" strike="noStrike" dirty="0">
                          <a:solidFill>
                            <a:srgbClr val="000000"/>
                          </a:solidFill>
                          <a:effectLst/>
                          <a:latin typeface="+mj-lt"/>
                        </a:rPr>
                        <a:t>-</a:t>
                      </a:r>
                    </a:p>
                  </a:txBody>
                  <a:tcPr marL="6350" marR="6350" marT="6350" marB="0" anchor="ctr">
                    <a:lnR w="19050" cap="flat" cmpd="sng" algn="ctr">
                      <a:solidFill>
                        <a:schemeClr val="accent6">
                          <a:lumMod val="75000"/>
                        </a:schemeClr>
                      </a:solidFill>
                      <a:prstDash val="solid"/>
                      <a:round/>
                      <a:headEnd type="none" w="med" len="med"/>
                      <a:tailEnd type="none" w="med" len="med"/>
                    </a:lnR>
                  </a:tcPr>
                </a:tc>
                <a:tc>
                  <a:txBody>
                    <a:bodyPr/>
                    <a:lstStyle/>
                    <a:p>
                      <a:pPr algn="ctr" fontAlgn="b"/>
                      <a:r>
                        <a:rPr lang="es-AR" sz="1200" b="0" i="0" u="none" strike="noStrike" dirty="0">
                          <a:solidFill>
                            <a:srgbClr val="000000"/>
                          </a:solidFill>
                          <a:effectLst/>
                          <a:latin typeface="+mj-lt"/>
                        </a:rPr>
                        <a:t>583.682</a:t>
                      </a:r>
                    </a:p>
                  </a:txBody>
                  <a:tcPr marL="6350" marR="6350" marT="6350" marB="0" anchor="ctr">
                    <a:lnL w="19050" cap="flat" cmpd="sng" algn="ctr">
                      <a:solidFill>
                        <a:schemeClr val="accent6">
                          <a:lumMod val="75000"/>
                        </a:schemeClr>
                      </a:solidFill>
                      <a:prstDash val="solid"/>
                      <a:round/>
                      <a:headEnd type="none" w="med" len="med"/>
                      <a:tailEnd type="none" w="med" len="med"/>
                    </a:lnL>
                  </a:tcPr>
                </a:tc>
                <a:tc>
                  <a:txBody>
                    <a:bodyPr/>
                    <a:lstStyle/>
                    <a:p>
                      <a:pPr algn="ctr" fontAlgn="b"/>
                      <a:r>
                        <a:rPr lang="es-AR" sz="1200" b="0" i="0" u="none" strike="noStrike" dirty="0">
                          <a:solidFill>
                            <a:srgbClr val="000000"/>
                          </a:solidFill>
                          <a:effectLst/>
                          <a:latin typeface="+mj-lt"/>
                        </a:rPr>
                        <a:t>60.531</a:t>
                      </a:r>
                    </a:p>
                  </a:txBody>
                  <a:tcPr marL="6350" marR="6350" marT="6350" marB="0" anchor="ctr">
                    <a:lnR w="19050" cap="flat" cmpd="sng" algn="ctr">
                      <a:solidFill>
                        <a:schemeClr val="accent6">
                          <a:lumMod val="75000"/>
                        </a:schemeClr>
                      </a:solidFill>
                      <a:prstDash val="solid"/>
                      <a:round/>
                      <a:headEnd type="none" w="med" len="med"/>
                      <a:tailEnd type="none" w="med" len="med"/>
                    </a:lnR>
                  </a:tcPr>
                </a:tc>
                <a:tc>
                  <a:txBody>
                    <a:bodyPr/>
                    <a:lstStyle/>
                    <a:p>
                      <a:pPr algn="ctr" fontAlgn="b"/>
                      <a:r>
                        <a:rPr lang="es-AR" sz="1200" b="0" i="0" u="none" strike="noStrike" dirty="0">
                          <a:solidFill>
                            <a:srgbClr val="000000"/>
                          </a:solidFill>
                          <a:effectLst/>
                          <a:latin typeface="+mj-lt"/>
                        </a:rPr>
                        <a:t>644.213</a:t>
                      </a:r>
                    </a:p>
                  </a:txBody>
                  <a:tcPr marL="6350" marR="6350" marT="6350" marB="0" anchor="ctr">
                    <a:lnL w="19050" cap="flat" cmpd="sng" algn="ctr">
                      <a:solidFill>
                        <a:schemeClr val="accent6">
                          <a:lumMod val="75000"/>
                        </a:schemeClr>
                      </a:solidFill>
                      <a:prstDash val="solid"/>
                      <a:round/>
                      <a:headEnd type="none" w="med" len="med"/>
                      <a:tailEnd type="none" w="med" len="med"/>
                    </a:lnL>
                  </a:tcPr>
                </a:tc>
                <a:tc>
                  <a:txBody>
                    <a:bodyPr/>
                    <a:lstStyle/>
                    <a:p>
                      <a:pPr algn="ctr" fontAlgn="b"/>
                      <a:r>
                        <a:rPr lang="es-AR" sz="1200" b="0" i="0" u="none" strike="noStrike">
                          <a:solidFill>
                            <a:srgbClr val="000000"/>
                          </a:solidFill>
                          <a:effectLst/>
                          <a:latin typeface="+mj-lt"/>
                        </a:rPr>
                        <a:t>16,9%</a:t>
                      </a:r>
                    </a:p>
                  </a:txBody>
                  <a:tcPr marL="6350" marR="6350" marT="6350" marB="0" anchor="ctr">
                    <a:lnR w="19050" cap="flat" cmpd="sng" algn="ctr">
                      <a:solidFill>
                        <a:schemeClr val="accent6">
                          <a:lumMod val="75000"/>
                        </a:schemeClr>
                      </a:solidFill>
                      <a:prstDash val="solid"/>
                      <a:round/>
                      <a:headEnd type="none" w="med" len="med"/>
                      <a:tailEnd type="none" w="med" len="med"/>
                    </a:lnR>
                  </a:tcPr>
                </a:tc>
                <a:extLst>
                  <a:ext uri="{0D108BD9-81ED-4DB2-BD59-A6C34878D82A}">
                    <a16:rowId xmlns:a16="http://schemas.microsoft.com/office/drawing/2014/main" val="4035758855"/>
                  </a:ext>
                </a:extLst>
              </a:tr>
              <a:tr h="205318">
                <a:tc>
                  <a:txBody>
                    <a:bodyPr/>
                    <a:lstStyle/>
                    <a:p>
                      <a:pPr algn="l" fontAlgn="ctr"/>
                      <a:r>
                        <a:rPr lang="es-AR" sz="1200" u="none" strike="noStrike" dirty="0">
                          <a:solidFill>
                            <a:schemeClr val="bg1">
                              <a:lumMod val="50000"/>
                            </a:schemeClr>
                          </a:solidFill>
                          <a:effectLst/>
                          <a:latin typeface="+mj-lt"/>
                        </a:rPr>
                        <a:t>Catamarca</a:t>
                      </a:r>
                      <a:endParaRPr lang="es-AR" sz="1200" b="0" i="0" u="none" strike="noStrike" dirty="0">
                        <a:solidFill>
                          <a:schemeClr val="bg1">
                            <a:lumMod val="50000"/>
                          </a:schemeClr>
                        </a:solidFill>
                        <a:effectLst/>
                        <a:latin typeface="+mj-lt"/>
                      </a:endParaRPr>
                    </a:p>
                  </a:txBody>
                  <a:tcPr marL="92477" marR="6165" marT="6165" marB="0" anchor="ctr">
                    <a:solidFill>
                      <a:schemeClr val="bg2">
                        <a:lumMod val="95000"/>
                      </a:schemeClr>
                    </a:solidFill>
                  </a:tcPr>
                </a:tc>
                <a:tc>
                  <a:txBody>
                    <a:bodyPr/>
                    <a:lstStyle/>
                    <a:p>
                      <a:pPr algn="ctr" fontAlgn="b"/>
                      <a:r>
                        <a:rPr lang="es-AR" sz="1200" b="0" i="0" u="none" strike="noStrike" dirty="0">
                          <a:solidFill>
                            <a:schemeClr val="bg1">
                              <a:lumMod val="50000"/>
                            </a:schemeClr>
                          </a:solidFill>
                          <a:effectLst/>
                          <a:latin typeface="+mj-lt"/>
                        </a:rPr>
                        <a:t>-</a:t>
                      </a:r>
                    </a:p>
                  </a:txBody>
                  <a:tcPr marL="6350" marR="6350" marT="6350" marB="0" anchor="ctr">
                    <a:lnR w="19050" cap="flat" cmpd="sng" algn="ctr">
                      <a:solidFill>
                        <a:schemeClr val="accent6">
                          <a:lumMod val="75000"/>
                        </a:schemeClr>
                      </a:solidFill>
                      <a:prstDash val="solid"/>
                      <a:round/>
                      <a:headEnd type="none" w="med" len="med"/>
                      <a:tailEnd type="none" w="med" len="med"/>
                    </a:lnR>
                    <a:solidFill>
                      <a:schemeClr val="bg2">
                        <a:lumMod val="95000"/>
                      </a:schemeClr>
                    </a:solidFill>
                  </a:tcPr>
                </a:tc>
                <a:tc>
                  <a:txBody>
                    <a:bodyPr/>
                    <a:lstStyle/>
                    <a:p>
                      <a:pPr algn="ctr" fontAlgn="b"/>
                      <a:r>
                        <a:rPr lang="es-AR" sz="1200" b="0" i="0" u="none" strike="noStrike" dirty="0">
                          <a:solidFill>
                            <a:schemeClr val="bg1">
                              <a:lumMod val="50000"/>
                            </a:schemeClr>
                          </a:solidFill>
                          <a:effectLst/>
                          <a:latin typeface="+mj-lt"/>
                        </a:rPr>
                        <a:t>-</a:t>
                      </a:r>
                    </a:p>
                  </a:txBody>
                  <a:tcPr marL="6350" marR="6350" marT="6350" marB="0" anchor="ctr">
                    <a:lnL w="19050" cap="flat" cmpd="sng" algn="ctr">
                      <a:solidFill>
                        <a:schemeClr val="accent6">
                          <a:lumMod val="75000"/>
                        </a:schemeClr>
                      </a:solidFill>
                      <a:prstDash val="solid"/>
                      <a:round/>
                      <a:headEnd type="none" w="med" len="med"/>
                      <a:tailEnd type="none" w="med" len="med"/>
                    </a:lnL>
                    <a:solidFill>
                      <a:schemeClr val="bg2">
                        <a:lumMod val="95000"/>
                      </a:schemeClr>
                    </a:solidFill>
                  </a:tcPr>
                </a:tc>
                <a:tc>
                  <a:txBody>
                    <a:bodyPr/>
                    <a:lstStyle/>
                    <a:p>
                      <a:pPr algn="ctr" fontAlgn="b"/>
                      <a:r>
                        <a:rPr lang="es-AR" sz="1200" b="0" i="0" u="none" strike="noStrike" dirty="0">
                          <a:solidFill>
                            <a:schemeClr val="bg1">
                              <a:lumMod val="50000"/>
                            </a:schemeClr>
                          </a:solidFill>
                          <a:effectLst/>
                          <a:latin typeface="+mj-lt"/>
                        </a:rPr>
                        <a:t>-</a:t>
                      </a:r>
                    </a:p>
                  </a:txBody>
                  <a:tcPr marL="6350" marR="6350" marT="6350" marB="0" anchor="ctr">
                    <a:lnR w="19050" cap="flat" cmpd="sng" algn="ctr">
                      <a:solidFill>
                        <a:schemeClr val="accent6">
                          <a:lumMod val="75000"/>
                        </a:schemeClr>
                      </a:solidFill>
                      <a:prstDash val="solid"/>
                      <a:round/>
                      <a:headEnd type="none" w="med" len="med"/>
                      <a:tailEnd type="none" w="med" len="med"/>
                    </a:lnR>
                    <a:solidFill>
                      <a:schemeClr val="bg2">
                        <a:lumMod val="95000"/>
                      </a:schemeClr>
                    </a:solidFill>
                  </a:tcPr>
                </a:tc>
                <a:tc>
                  <a:txBody>
                    <a:bodyPr/>
                    <a:lstStyle/>
                    <a:p>
                      <a:pPr algn="ctr" fontAlgn="b"/>
                      <a:r>
                        <a:rPr lang="es-AR" sz="1200" b="0" i="0" u="none" strike="noStrike" dirty="0">
                          <a:solidFill>
                            <a:schemeClr val="bg1">
                              <a:lumMod val="50000"/>
                            </a:schemeClr>
                          </a:solidFill>
                          <a:effectLst/>
                          <a:latin typeface="+mj-lt"/>
                        </a:rPr>
                        <a:t>-</a:t>
                      </a:r>
                    </a:p>
                  </a:txBody>
                  <a:tcPr marL="6350" marR="6350" marT="6350" marB="0" anchor="ctr">
                    <a:lnL w="19050" cap="flat" cmpd="sng" algn="ctr">
                      <a:solidFill>
                        <a:schemeClr val="accent6">
                          <a:lumMod val="75000"/>
                        </a:schemeClr>
                      </a:solidFill>
                      <a:prstDash val="solid"/>
                      <a:round/>
                      <a:headEnd type="none" w="med" len="med"/>
                      <a:tailEnd type="none" w="med" len="med"/>
                    </a:lnL>
                    <a:solidFill>
                      <a:schemeClr val="bg2">
                        <a:lumMod val="95000"/>
                      </a:schemeClr>
                    </a:solidFill>
                  </a:tcPr>
                </a:tc>
                <a:tc>
                  <a:txBody>
                    <a:bodyPr/>
                    <a:lstStyle/>
                    <a:p>
                      <a:pPr algn="ctr" fontAlgn="b"/>
                      <a:r>
                        <a:rPr lang="es-AR" sz="1200" b="0" i="0" u="none" strike="noStrike" dirty="0">
                          <a:solidFill>
                            <a:schemeClr val="bg1">
                              <a:lumMod val="50000"/>
                            </a:schemeClr>
                          </a:solidFill>
                          <a:effectLst/>
                          <a:latin typeface="+mj-lt"/>
                        </a:rPr>
                        <a:t>-</a:t>
                      </a:r>
                    </a:p>
                  </a:txBody>
                  <a:tcPr marL="6350" marR="6350" marT="6350" marB="0" anchor="ctr">
                    <a:lnR w="19050" cap="flat" cmpd="sng" algn="ctr">
                      <a:solidFill>
                        <a:schemeClr val="accent6">
                          <a:lumMod val="75000"/>
                        </a:schemeClr>
                      </a:solidFill>
                      <a:prstDash val="solid"/>
                      <a:round/>
                      <a:headEnd type="none" w="med" len="med"/>
                      <a:tailEnd type="none" w="med" len="med"/>
                    </a:lnR>
                    <a:solidFill>
                      <a:schemeClr val="bg2">
                        <a:lumMod val="95000"/>
                      </a:schemeClr>
                    </a:solidFill>
                  </a:tcPr>
                </a:tc>
                <a:extLst>
                  <a:ext uri="{0D108BD9-81ED-4DB2-BD59-A6C34878D82A}">
                    <a16:rowId xmlns:a16="http://schemas.microsoft.com/office/drawing/2014/main" val="3785238720"/>
                  </a:ext>
                </a:extLst>
              </a:tr>
              <a:tr h="205318">
                <a:tc>
                  <a:txBody>
                    <a:bodyPr/>
                    <a:lstStyle/>
                    <a:p>
                      <a:pPr algn="l" fontAlgn="ctr"/>
                      <a:r>
                        <a:rPr lang="es-AR" sz="1200" u="none" strike="noStrike">
                          <a:solidFill>
                            <a:schemeClr val="bg1">
                              <a:lumMod val="50000"/>
                            </a:schemeClr>
                          </a:solidFill>
                          <a:effectLst/>
                          <a:latin typeface="+mj-lt"/>
                        </a:rPr>
                        <a:t>La Rioja</a:t>
                      </a:r>
                      <a:endParaRPr lang="es-AR" sz="1200" b="0" i="0" u="none" strike="noStrike">
                        <a:solidFill>
                          <a:schemeClr val="bg1">
                            <a:lumMod val="50000"/>
                          </a:schemeClr>
                        </a:solidFill>
                        <a:effectLst/>
                        <a:latin typeface="+mj-lt"/>
                      </a:endParaRPr>
                    </a:p>
                  </a:txBody>
                  <a:tcPr marL="92477" marR="6165" marT="6165" marB="0" anchor="ctr">
                    <a:solidFill>
                      <a:schemeClr val="bg2">
                        <a:lumMod val="95000"/>
                      </a:schemeClr>
                    </a:solidFill>
                  </a:tcPr>
                </a:tc>
                <a:tc>
                  <a:txBody>
                    <a:bodyPr/>
                    <a:lstStyle/>
                    <a:p>
                      <a:pPr algn="ctr" fontAlgn="b"/>
                      <a:r>
                        <a:rPr lang="es-AR" sz="1200" b="0" i="0" u="none" strike="noStrike" dirty="0">
                          <a:solidFill>
                            <a:schemeClr val="bg1">
                              <a:lumMod val="50000"/>
                            </a:schemeClr>
                          </a:solidFill>
                          <a:effectLst/>
                          <a:latin typeface="+mj-lt"/>
                        </a:rPr>
                        <a:t>-</a:t>
                      </a:r>
                    </a:p>
                  </a:txBody>
                  <a:tcPr marL="6350" marR="6350" marT="6350" marB="0" anchor="ctr">
                    <a:lnR w="19050" cap="flat" cmpd="sng" algn="ctr">
                      <a:solidFill>
                        <a:schemeClr val="accent6">
                          <a:lumMod val="75000"/>
                        </a:schemeClr>
                      </a:solidFill>
                      <a:prstDash val="solid"/>
                      <a:round/>
                      <a:headEnd type="none" w="med" len="med"/>
                      <a:tailEnd type="none" w="med" len="med"/>
                    </a:lnR>
                    <a:solidFill>
                      <a:schemeClr val="bg2">
                        <a:lumMod val="95000"/>
                      </a:schemeClr>
                    </a:solidFill>
                  </a:tcPr>
                </a:tc>
                <a:tc>
                  <a:txBody>
                    <a:bodyPr/>
                    <a:lstStyle/>
                    <a:p>
                      <a:pPr algn="ctr" fontAlgn="b"/>
                      <a:r>
                        <a:rPr lang="es-AR" sz="1200" b="0" i="0" u="none" strike="noStrike" dirty="0">
                          <a:solidFill>
                            <a:schemeClr val="bg1">
                              <a:lumMod val="50000"/>
                            </a:schemeClr>
                          </a:solidFill>
                          <a:effectLst/>
                          <a:latin typeface="+mj-lt"/>
                        </a:rPr>
                        <a:t>-</a:t>
                      </a:r>
                    </a:p>
                  </a:txBody>
                  <a:tcPr marL="6350" marR="6350" marT="6350" marB="0" anchor="ctr">
                    <a:lnL w="19050" cap="flat" cmpd="sng" algn="ctr">
                      <a:solidFill>
                        <a:schemeClr val="accent6">
                          <a:lumMod val="75000"/>
                        </a:schemeClr>
                      </a:solidFill>
                      <a:prstDash val="solid"/>
                      <a:round/>
                      <a:headEnd type="none" w="med" len="med"/>
                      <a:tailEnd type="none" w="med" len="med"/>
                    </a:lnL>
                    <a:solidFill>
                      <a:schemeClr val="bg2">
                        <a:lumMod val="95000"/>
                      </a:schemeClr>
                    </a:solidFill>
                  </a:tcPr>
                </a:tc>
                <a:tc>
                  <a:txBody>
                    <a:bodyPr/>
                    <a:lstStyle/>
                    <a:p>
                      <a:pPr algn="ctr" fontAlgn="b"/>
                      <a:r>
                        <a:rPr lang="es-AR" sz="1200" b="0" i="0" u="none" strike="noStrike" dirty="0">
                          <a:solidFill>
                            <a:schemeClr val="bg1">
                              <a:lumMod val="50000"/>
                            </a:schemeClr>
                          </a:solidFill>
                          <a:effectLst/>
                          <a:latin typeface="+mj-lt"/>
                        </a:rPr>
                        <a:t>-</a:t>
                      </a:r>
                    </a:p>
                  </a:txBody>
                  <a:tcPr marL="6350" marR="6350" marT="6350" marB="0" anchor="ctr">
                    <a:lnR w="19050" cap="flat" cmpd="sng" algn="ctr">
                      <a:solidFill>
                        <a:schemeClr val="accent6">
                          <a:lumMod val="75000"/>
                        </a:schemeClr>
                      </a:solidFill>
                      <a:prstDash val="solid"/>
                      <a:round/>
                      <a:headEnd type="none" w="med" len="med"/>
                      <a:tailEnd type="none" w="med" len="med"/>
                    </a:lnR>
                    <a:solidFill>
                      <a:schemeClr val="bg2">
                        <a:lumMod val="95000"/>
                      </a:schemeClr>
                    </a:solidFill>
                  </a:tcPr>
                </a:tc>
                <a:tc>
                  <a:txBody>
                    <a:bodyPr/>
                    <a:lstStyle/>
                    <a:p>
                      <a:pPr algn="ctr" fontAlgn="b"/>
                      <a:r>
                        <a:rPr lang="es-AR" sz="1200" b="0" i="0" u="none" strike="noStrike" dirty="0">
                          <a:solidFill>
                            <a:schemeClr val="bg1">
                              <a:lumMod val="50000"/>
                            </a:schemeClr>
                          </a:solidFill>
                          <a:effectLst/>
                          <a:latin typeface="+mj-lt"/>
                        </a:rPr>
                        <a:t>-</a:t>
                      </a:r>
                    </a:p>
                  </a:txBody>
                  <a:tcPr marL="6350" marR="6350" marT="6350" marB="0" anchor="ctr">
                    <a:lnL w="19050" cap="flat" cmpd="sng" algn="ctr">
                      <a:solidFill>
                        <a:schemeClr val="accent6">
                          <a:lumMod val="75000"/>
                        </a:schemeClr>
                      </a:solidFill>
                      <a:prstDash val="solid"/>
                      <a:round/>
                      <a:headEnd type="none" w="med" len="med"/>
                      <a:tailEnd type="none" w="med" len="med"/>
                    </a:lnL>
                    <a:solidFill>
                      <a:schemeClr val="bg2">
                        <a:lumMod val="95000"/>
                      </a:schemeClr>
                    </a:solidFill>
                  </a:tcPr>
                </a:tc>
                <a:tc>
                  <a:txBody>
                    <a:bodyPr/>
                    <a:lstStyle/>
                    <a:p>
                      <a:pPr algn="ctr" fontAlgn="b"/>
                      <a:r>
                        <a:rPr lang="es-AR" sz="1200" b="0" i="0" u="none" strike="noStrike" dirty="0">
                          <a:solidFill>
                            <a:schemeClr val="bg1">
                              <a:lumMod val="50000"/>
                            </a:schemeClr>
                          </a:solidFill>
                          <a:effectLst/>
                          <a:latin typeface="+mj-lt"/>
                        </a:rPr>
                        <a:t>-</a:t>
                      </a:r>
                    </a:p>
                  </a:txBody>
                  <a:tcPr marL="6350" marR="6350" marT="6350" marB="0" anchor="ctr">
                    <a:lnR w="19050" cap="flat" cmpd="sng" algn="ctr">
                      <a:solidFill>
                        <a:schemeClr val="accent6">
                          <a:lumMod val="75000"/>
                        </a:schemeClr>
                      </a:solidFill>
                      <a:prstDash val="solid"/>
                      <a:round/>
                      <a:headEnd type="none" w="med" len="med"/>
                      <a:tailEnd type="none" w="med" len="med"/>
                    </a:lnR>
                    <a:solidFill>
                      <a:schemeClr val="bg2">
                        <a:lumMod val="95000"/>
                      </a:schemeClr>
                    </a:solidFill>
                  </a:tcPr>
                </a:tc>
                <a:extLst>
                  <a:ext uri="{0D108BD9-81ED-4DB2-BD59-A6C34878D82A}">
                    <a16:rowId xmlns:a16="http://schemas.microsoft.com/office/drawing/2014/main" val="1966287809"/>
                  </a:ext>
                </a:extLst>
              </a:tr>
              <a:tr h="205318">
                <a:tc>
                  <a:txBody>
                    <a:bodyPr/>
                    <a:lstStyle/>
                    <a:p>
                      <a:pPr algn="l" fontAlgn="ctr"/>
                      <a:r>
                        <a:rPr lang="es-AR" sz="1200" u="none" strike="noStrike" dirty="0">
                          <a:effectLst/>
                          <a:latin typeface="+mj-lt"/>
                        </a:rPr>
                        <a:t>Mendoza</a:t>
                      </a:r>
                      <a:endParaRPr lang="es-AR" sz="1200" b="0" i="0" u="none" strike="noStrike" dirty="0">
                        <a:solidFill>
                          <a:srgbClr val="000000"/>
                        </a:solidFill>
                        <a:effectLst/>
                        <a:latin typeface="+mj-lt"/>
                      </a:endParaRPr>
                    </a:p>
                  </a:txBody>
                  <a:tcPr marL="92477" marR="6165" marT="6165" marB="0" anchor="ctr"/>
                </a:tc>
                <a:tc>
                  <a:txBody>
                    <a:bodyPr/>
                    <a:lstStyle/>
                    <a:p>
                      <a:pPr algn="ctr" fontAlgn="b"/>
                      <a:r>
                        <a:rPr lang="es-AR" sz="1200" b="0" i="0" u="none" strike="noStrike">
                          <a:solidFill>
                            <a:srgbClr val="000000"/>
                          </a:solidFill>
                          <a:effectLst/>
                          <a:latin typeface="+mj-lt"/>
                        </a:rPr>
                        <a:t>6.700</a:t>
                      </a:r>
                    </a:p>
                  </a:txBody>
                  <a:tcPr marL="6350" marR="6350" marT="6350" marB="0" anchor="ctr">
                    <a:lnR w="19050" cap="flat" cmpd="sng" algn="ctr">
                      <a:solidFill>
                        <a:schemeClr val="accent6">
                          <a:lumMod val="75000"/>
                        </a:schemeClr>
                      </a:solidFill>
                      <a:prstDash val="solid"/>
                      <a:round/>
                      <a:headEnd type="none" w="med" len="med"/>
                      <a:tailEnd type="none" w="med" len="med"/>
                    </a:lnR>
                  </a:tcPr>
                </a:tc>
                <a:tc>
                  <a:txBody>
                    <a:bodyPr/>
                    <a:lstStyle/>
                    <a:p>
                      <a:pPr algn="ctr" fontAlgn="b"/>
                      <a:r>
                        <a:rPr lang="es-AR" sz="1200" b="0" i="0" u="none" strike="noStrike" dirty="0">
                          <a:solidFill>
                            <a:srgbClr val="000000"/>
                          </a:solidFill>
                          <a:effectLst/>
                          <a:latin typeface="+mj-lt"/>
                        </a:rPr>
                        <a:t>348.346</a:t>
                      </a:r>
                    </a:p>
                  </a:txBody>
                  <a:tcPr marL="6350" marR="6350" marT="6350" marB="0" anchor="ctr">
                    <a:lnL w="19050" cap="flat" cmpd="sng" algn="ctr">
                      <a:solidFill>
                        <a:schemeClr val="accent6">
                          <a:lumMod val="75000"/>
                        </a:schemeClr>
                      </a:solidFill>
                      <a:prstDash val="solid"/>
                      <a:round/>
                      <a:headEnd type="none" w="med" len="med"/>
                      <a:tailEnd type="none" w="med" len="med"/>
                    </a:lnL>
                  </a:tcPr>
                </a:tc>
                <a:tc>
                  <a:txBody>
                    <a:bodyPr/>
                    <a:lstStyle/>
                    <a:p>
                      <a:pPr algn="ctr" fontAlgn="b"/>
                      <a:r>
                        <a:rPr lang="es-AR" sz="1200" b="0" i="0" u="none" strike="noStrike" dirty="0">
                          <a:solidFill>
                            <a:srgbClr val="000000"/>
                          </a:solidFill>
                          <a:effectLst/>
                          <a:latin typeface="+mj-lt"/>
                        </a:rPr>
                        <a:t>43.887</a:t>
                      </a:r>
                    </a:p>
                  </a:txBody>
                  <a:tcPr marL="6350" marR="6350" marT="6350" marB="0" anchor="ctr">
                    <a:lnR w="19050" cap="flat" cmpd="sng" algn="ctr">
                      <a:solidFill>
                        <a:schemeClr val="accent6">
                          <a:lumMod val="75000"/>
                        </a:schemeClr>
                      </a:solidFill>
                      <a:prstDash val="solid"/>
                      <a:round/>
                      <a:headEnd type="none" w="med" len="med"/>
                      <a:tailEnd type="none" w="med" len="med"/>
                    </a:lnR>
                  </a:tcPr>
                </a:tc>
                <a:tc>
                  <a:txBody>
                    <a:bodyPr/>
                    <a:lstStyle/>
                    <a:p>
                      <a:pPr algn="ctr" fontAlgn="b"/>
                      <a:r>
                        <a:rPr lang="es-AR" sz="1200" b="0" i="0" u="none" strike="noStrike" dirty="0">
                          <a:solidFill>
                            <a:srgbClr val="000000"/>
                          </a:solidFill>
                          <a:effectLst/>
                          <a:latin typeface="+mj-lt"/>
                        </a:rPr>
                        <a:t>398.933</a:t>
                      </a:r>
                    </a:p>
                  </a:txBody>
                  <a:tcPr marL="6350" marR="6350" marT="6350" marB="0" anchor="ctr">
                    <a:lnL w="19050" cap="flat" cmpd="sng" algn="ctr">
                      <a:solidFill>
                        <a:schemeClr val="accent6">
                          <a:lumMod val="75000"/>
                        </a:schemeClr>
                      </a:solidFill>
                      <a:prstDash val="solid"/>
                      <a:round/>
                      <a:headEnd type="none" w="med" len="med"/>
                      <a:tailEnd type="none" w="med" len="med"/>
                    </a:lnL>
                  </a:tcPr>
                </a:tc>
                <a:tc>
                  <a:txBody>
                    <a:bodyPr/>
                    <a:lstStyle/>
                    <a:p>
                      <a:pPr algn="ctr" fontAlgn="b"/>
                      <a:r>
                        <a:rPr lang="es-AR" sz="1200" b="0" i="0" u="none" strike="noStrike" dirty="0">
                          <a:solidFill>
                            <a:srgbClr val="000000"/>
                          </a:solidFill>
                          <a:effectLst/>
                          <a:latin typeface="+mj-lt"/>
                        </a:rPr>
                        <a:t>10,5%</a:t>
                      </a:r>
                    </a:p>
                  </a:txBody>
                  <a:tcPr marL="6350" marR="6350" marT="6350" marB="0" anchor="ctr">
                    <a:lnR w="19050" cap="flat" cmpd="sng" algn="ctr">
                      <a:solidFill>
                        <a:schemeClr val="accent6">
                          <a:lumMod val="75000"/>
                        </a:schemeClr>
                      </a:solidFill>
                      <a:prstDash val="solid"/>
                      <a:round/>
                      <a:headEnd type="none" w="med" len="med"/>
                      <a:tailEnd type="none" w="med" len="med"/>
                    </a:lnR>
                  </a:tcPr>
                </a:tc>
                <a:extLst>
                  <a:ext uri="{0D108BD9-81ED-4DB2-BD59-A6C34878D82A}">
                    <a16:rowId xmlns:a16="http://schemas.microsoft.com/office/drawing/2014/main" val="3763442239"/>
                  </a:ext>
                </a:extLst>
              </a:tr>
              <a:tr h="205318">
                <a:tc>
                  <a:txBody>
                    <a:bodyPr/>
                    <a:lstStyle/>
                    <a:p>
                      <a:pPr algn="l" fontAlgn="ctr"/>
                      <a:r>
                        <a:rPr lang="es-AR" sz="1200" u="none" strike="noStrike" dirty="0">
                          <a:effectLst/>
                          <a:latin typeface="+mj-lt"/>
                        </a:rPr>
                        <a:t>San Juan</a:t>
                      </a:r>
                      <a:endParaRPr lang="es-AR" sz="1200" b="0" i="0" u="none" strike="noStrike" dirty="0">
                        <a:solidFill>
                          <a:srgbClr val="000000"/>
                        </a:solidFill>
                        <a:effectLst/>
                        <a:latin typeface="+mj-lt"/>
                      </a:endParaRPr>
                    </a:p>
                  </a:txBody>
                  <a:tcPr marL="92477" marR="6165" marT="6165" marB="0" anchor="ctr"/>
                </a:tc>
                <a:tc>
                  <a:txBody>
                    <a:bodyPr/>
                    <a:lstStyle/>
                    <a:p>
                      <a:pPr algn="ctr" fontAlgn="b"/>
                      <a:r>
                        <a:rPr lang="es-AR" sz="1200" b="0" i="0" u="none" strike="noStrike" dirty="0">
                          <a:solidFill>
                            <a:srgbClr val="000000"/>
                          </a:solidFill>
                          <a:effectLst/>
                          <a:latin typeface="+mj-lt"/>
                        </a:rPr>
                        <a:t>-</a:t>
                      </a:r>
                    </a:p>
                  </a:txBody>
                  <a:tcPr marL="6350" marR="6350" marT="6350" marB="0" anchor="ctr">
                    <a:lnR w="19050" cap="flat" cmpd="sng" algn="ctr">
                      <a:solidFill>
                        <a:schemeClr val="accent6">
                          <a:lumMod val="75000"/>
                        </a:schemeClr>
                      </a:solidFill>
                      <a:prstDash val="solid"/>
                      <a:round/>
                      <a:headEnd type="none" w="med" len="med"/>
                      <a:tailEnd type="none" w="med" len="med"/>
                    </a:lnR>
                  </a:tcPr>
                </a:tc>
                <a:tc>
                  <a:txBody>
                    <a:bodyPr/>
                    <a:lstStyle/>
                    <a:p>
                      <a:pPr algn="ctr" fontAlgn="b"/>
                      <a:r>
                        <a:rPr lang="es-AR" sz="1200" b="0" i="0" u="none" strike="noStrike" dirty="0">
                          <a:solidFill>
                            <a:srgbClr val="000000"/>
                          </a:solidFill>
                          <a:effectLst/>
                          <a:latin typeface="+mj-lt"/>
                        </a:rPr>
                        <a:t>101.868</a:t>
                      </a:r>
                    </a:p>
                  </a:txBody>
                  <a:tcPr marL="6350" marR="6350" marT="6350" marB="0" anchor="ctr">
                    <a:lnL w="19050" cap="flat" cmpd="sng" algn="ctr">
                      <a:solidFill>
                        <a:schemeClr val="accent6">
                          <a:lumMod val="75000"/>
                        </a:schemeClr>
                      </a:solidFill>
                      <a:prstDash val="solid"/>
                      <a:round/>
                      <a:headEnd type="none" w="med" len="med"/>
                      <a:tailEnd type="none" w="med" len="med"/>
                    </a:lnL>
                  </a:tcPr>
                </a:tc>
                <a:tc>
                  <a:txBody>
                    <a:bodyPr/>
                    <a:lstStyle/>
                    <a:p>
                      <a:pPr algn="ctr" fontAlgn="b"/>
                      <a:r>
                        <a:rPr lang="es-AR" sz="1200" b="0" i="0" u="none" strike="noStrike">
                          <a:solidFill>
                            <a:srgbClr val="000000"/>
                          </a:solidFill>
                          <a:effectLst/>
                          <a:latin typeface="+mj-lt"/>
                        </a:rPr>
                        <a:t>17.014</a:t>
                      </a:r>
                    </a:p>
                  </a:txBody>
                  <a:tcPr marL="6350" marR="6350" marT="6350" marB="0" anchor="ctr">
                    <a:lnR w="19050" cap="flat" cmpd="sng" algn="ctr">
                      <a:solidFill>
                        <a:schemeClr val="accent6">
                          <a:lumMod val="75000"/>
                        </a:schemeClr>
                      </a:solidFill>
                      <a:prstDash val="solid"/>
                      <a:round/>
                      <a:headEnd type="none" w="med" len="med"/>
                      <a:tailEnd type="none" w="med" len="med"/>
                    </a:lnR>
                  </a:tcPr>
                </a:tc>
                <a:tc>
                  <a:txBody>
                    <a:bodyPr/>
                    <a:lstStyle/>
                    <a:p>
                      <a:pPr algn="ctr" fontAlgn="b"/>
                      <a:r>
                        <a:rPr lang="es-AR" sz="1200" b="0" i="0" u="none" strike="noStrike" dirty="0">
                          <a:solidFill>
                            <a:srgbClr val="000000"/>
                          </a:solidFill>
                          <a:effectLst/>
                          <a:latin typeface="+mj-lt"/>
                        </a:rPr>
                        <a:t>118.883</a:t>
                      </a:r>
                    </a:p>
                  </a:txBody>
                  <a:tcPr marL="6350" marR="6350" marT="6350" marB="0" anchor="ctr">
                    <a:lnL w="19050" cap="flat" cmpd="sng" algn="ctr">
                      <a:solidFill>
                        <a:schemeClr val="accent6">
                          <a:lumMod val="75000"/>
                        </a:schemeClr>
                      </a:solidFill>
                      <a:prstDash val="solid"/>
                      <a:round/>
                      <a:headEnd type="none" w="med" len="med"/>
                      <a:tailEnd type="none" w="med" len="med"/>
                    </a:lnL>
                  </a:tcPr>
                </a:tc>
                <a:tc>
                  <a:txBody>
                    <a:bodyPr/>
                    <a:lstStyle/>
                    <a:p>
                      <a:pPr algn="ctr" fontAlgn="b"/>
                      <a:r>
                        <a:rPr lang="es-AR" sz="1200" b="0" i="0" u="none" strike="noStrike">
                          <a:solidFill>
                            <a:srgbClr val="000000"/>
                          </a:solidFill>
                          <a:effectLst/>
                          <a:latin typeface="+mj-lt"/>
                        </a:rPr>
                        <a:t>3,1%</a:t>
                      </a:r>
                    </a:p>
                  </a:txBody>
                  <a:tcPr marL="6350" marR="6350" marT="6350" marB="0" anchor="ctr">
                    <a:lnR w="19050" cap="flat" cmpd="sng" algn="ctr">
                      <a:solidFill>
                        <a:schemeClr val="accent6">
                          <a:lumMod val="75000"/>
                        </a:schemeClr>
                      </a:solidFill>
                      <a:prstDash val="solid"/>
                      <a:round/>
                      <a:headEnd type="none" w="med" len="med"/>
                      <a:tailEnd type="none" w="med" len="med"/>
                    </a:lnR>
                  </a:tcPr>
                </a:tc>
                <a:extLst>
                  <a:ext uri="{0D108BD9-81ED-4DB2-BD59-A6C34878D82A}">
                    <a16:rowId xmlns:a16="http://schemas.microsoft.com/office/drawing/2014/main" val="3461310758"/>
                  </a:ext>
                </a:extLst>
              </a:tr>
              <a:tr h="205318">
                <a:tc>
                  <a:txBody>
                    <a:bodyPr/>
                    <a:lstStyle/>
                    <a:p>
                      <a:pPr algn="l" fontAlgn="ctr"/>
                      <a:r>
                        <a:rPr lang="es-AR" sz="1200" u="none" strike="noStrike">
                          <a:effectLst/>
                          <a:latin typeface="+mj-lt"/>
                        </a:rPr>
                        <a:t>San Luis</a:t>
                      </a:r>
                      <a:endParaRPr lang="es-AR" sz="1200" b="0" i="0" u="none" strike="noStrike">
                        <a:solidFill>
                          <a:srgbClr val="000000"/>
                        </a:solidFill>
                        <a:effectLst/>
                        <a:latin typeface="+mj-lt"/>
                      </a:endParaRPr>
                    </a:p>
                  </a:txBody>
                  <a:tcPr marL="92477" marR="6165" marT="6165" marB="0" anchor="ctr"/>
                </a:tc>
                <a:tc>
                  <a:txBody>
                    <a:bodyPr/>
                    <a:lstStyle/>
                    <a:p>
                      <a:pPr algn="ctr" fontAlgn="b"/>
                      <a:r>
                        <a:rPr lang="es-AR" sz="1200" b="0" i="0" u="none" strike="noStrike" dirty="0">
                          <a:solidFill>
                            <a:srgbClr val="000000"/>
                          </a:solidFill>
                          <a:effectLst/>
                          <a:latin typeface="+mj-lt"/>
                        </a:rPr>
                        <a:t>-</a:t>
                      </a:r>
                    </a:p>
                  </a:txBody>
                  <a:tcPr marL="6350" marR="6350" marT="6350" marB="0" anchor="ctr">
                    <a:lnR w="19050" cap="flat" cmpd="sng" algn="ctr">
                      <a:solidFill>
                        <a:schemeClr val="accent6">
                          <a:lumMod val="75000"/>
                        </a:schemeClr>
                      </a:solidFill>
                      <a:prstDash val="solid"/>
                      <a:round/>
                      <a:headEnd type="none" w="med" len="med"/>
                      <a:tailEnd type="none" w="med" len="med"/>
                    </a:lnR>
                  </a:tcPr>
                </a:tc>
                <a:tc>
                  <a:txBody>
                    <a:bodyPr/>
                    <a:lstStyle/>
                    <a:p>
                      <a:pPr algn="ctr" fontAlgn="b"/>
                      <a:r>
                        <a:rPr lang="es-AR" sz="1200" b="0" i="0" u="none" strike="noStrike" dirty="0">
                          <a:solidFill>
                            <a:srgbClr val="000000"/>
                          </a:solidFill>
                          <a:effectLst/>
                          <a:latin typeface="+mj-lt"/>
                        </a:rPr>
                        <a:t>55.018</a:t>
                      </a:r>
                    </a:p>
                  </a:txBody>
                  <a:tcPr marL="6350" marR="6350" marT="6350" marB="0" anchor="ctr">
                    <a:lnL w="19050" cap="flat" cmpd="sng" algn="ctr">
                      <a:solidFill>
                        <a:schemeClr val="accent6">
                          <a:lumMod val="75000"/>
                        </a:schemeClr>
                      </a:solidFill>
                      <a:prstDash val="solid"/>
                      <a:round/>
                      <a:headEnd type="none" w="med" len="med"/>
                      <a:tailEnd type="none" w="med" len="med"/>
                    </a:lnL>
                  </a:tcPr>
                </a:tc>
                <a:tc>
                  <a:txBody>
                    <a:bodyPr/>
                    <a:lstStyle/>
                    <a:p>
                      <a:pPr algn="ctr" fontAlgn="b"/>
                      <a:r>
                        <a:rPr lang="es-AR" sz="1200" b="0" i="0" u="none" strike="noStrike" dirty="0">
                          <a:solidFill>
                            <a:srgbClr val="000000"/>
                          </a:solidFill>
                          <a:effectLst/>
                          <a:latin typeface="+mj-lt"/>
                        </a:rPr>
                        <a:t>9.672</a:t>
                      </a:r>
                    </a:p>
                  </a:txBody>
                  <a:tcPr marL="6350" marR="6350" marT="6350" marB="0" anchor="ctr">
                    <a:lnR w="19050" cap="flat" cmpd="sng" algn="ctr">
                      <a:solidFill>
                        <a:schemeClr val="accent6">
                          <a:lumMod val="75000"/>
                        </a:schemeClr>
                      </a:solidFill>
                      <a:prstDash val="solid"/>
                      <a:round/>
                      <a:headEnd type="none" w="med" len="med"/>
                      <a:tailEnd type="none" w="med" len="med"/>
                    </a:lnR>
                  </a:tcPr>
                </a:tc>
                <a:tc>
                  <a:txBody>
                    <a:bodyPr/>
                    <a:lstStyle/>
                    <a:p>
                      <a:pPr algn="ctr" fontAlgn="b"/>
                      <a:r>
                        <a:rPr lang="es-AR" sz="1200" b="0" i="0" u="none" strike="noStrike" dirty="0">
                          <a:solidFill>
                            <a:srgbClr val="000000"/>
                          </a:solidFill>
                          <a:effectLst/>
                          <a:latin typeface="+mj-lt"/>
                        </a:rPr>
                        <a:t>64.689</a:t>
                      </a:r>
                    </a:p>
                  </a:txBody>
                  <a:tcPr marL="6350" marR="6350" marT="6350" marB="0" anchor="ctr">
                    <a:lnL w="19050" cap="flat" cmpd="sng" algn="ctr">
                      <a:solidFill>
                        <a:schemeClr val="accent6">
                          <a:lumMod val="75000"/>
                        </a:schemeClr>
                      </a:solidFill>
                      <a:prstDash val="solid"/>
                      <a:round/>
                      <a:headEnd type="none" w="med" len="med"/>
                      <a:tailEnd type="none" w="med" len="med"/>
                    </a:lnL>
                  </a:tcPr>
                </a:tc>
                <a:tc>
                  <a:txBody>
                    <a:bodyPr/>
                    <a:lstStyle/>
                    <a:p>
                      <a:pPr algn="ctr" fontAlgn="b"/>
                      <a:r>
                        <a:rPr lang="es-AR" sz="1200" b="0" i="0" u="none" strike="noStrike">
                          <a:solidFill>
                            <a:srgbClr val="000000"/>
                          </a:solidFill>
                          <a:effectLst/>
                          <a:latin typeface="+mj-lt"/>
                        </a:rPr>
                        <a:t>1,7%</a:t>
                      </a:r>
                    </a:p>
                  </a:txBody>
                  <a:tcPr marL="6350" marR="6350" marT="6350" marB="0" anchor="ctr">
                    <a:lnR w="19050" cap="flat" cmpd="sng" algn="ctr">
                      <a:solidFill>
                        <a:schemeClr val="accent6">
                          <a:lumMod val="75000"/>
                        </a:schemeClr>
                      </a:solidFill>
                      <a:prstDash val="solid"/>
                      <a:round/>
                      <a:headEnd type="none" w="med" len="med"/>
                      <a:tailEnd type="none" w="med" len="med"/>
                    </a:lnR>
                  </a:tcPr>
                </a:tc>
                <a:extLst>
                  <a:ext uri="{0D108BD9-81ED-4DB2-BD59-A6C34878D82A}">
                    <a16:rowId xmlns:a16="http://schemas.microsoft.com/office/drawing/2014/main" val="3315136821"/>
                  </a:ext>
                </a:extLst>
              </a:tr>
              <a:tr h="205318">
                <a:tc>
                  <a:txBody>
                    <a:bodyPr/>
                    <a:lstStyle/>
                    <a:p>
                      <a:pPr algn="l" fontAlgn="ctr"/>
                      <a:r>
                        <a:rPr lang="es-AR" sz="1200" u="none" strike="noStrike" dirty="0">
                          <a:solidFill>
                            <a:schemeClr val="bg1">
                              <a:lumMod val="50000"/>
                            </a:schemeClr>
                          </a:solidFill>
                          <a:effectLst/>
                          <a:latin typeface="+mj-lt"/>
                        </a:rPr>
                        <a:t>Corrientes</a:t>
                      </a:r>
                      <a:endParaRPr lang="es-AR" sz="1200" b="0" i="0" u="none" strike="noStrike" dirty="0">
                        <a:solidFill>
                          <a:schemeClr val="bg1">
                            <a:lumMod val="50000"/>
                          </a:schemeClr>
                        </a:solidFill>
                        <a:effectLst/>
                        <a:latin typeface="+mj-lt"/>
                      </a:endParaRPr>
                    </a:p>
                  </a:txBody>
                  <a:tcPr marL="92477" marR="6165" marT="6165" marB="0" anchor="ctr">
                    <a:solidFill>
                      <a:schemeClr val="bg2">
                        <a:lumMod val="95000"/>
                      </a:schemeClr>
                    </a:solidFill>
                  </a:tcPr>
                </a:tc>
                <a:tc>
                  <a:txBody>
                    <a:bodyPr/>
                    <a:lstStyle/>
                    <a:p>
                      <a:pPr algn="ctr" fontAlgn="b"/>
                      <a:r>
                        <a:rPr lang="es-AR" sz="1200" b="0" i="0" u="none" strike="noStrike" dirty="0">
                          <a:solidFill>
                            <a:schemeClr val="bg1">
                              <a:lumMod val="50000"/>
                            </a:schemeClr>
                          </a:solidFill>
                          <a:effectLst/>
                          <a:latin typeface="+mj-lt"/>
                        </a:rPr>
                        <a:t>-</a:t>
                      </a:r>
                    </a:p>
                  </a:txBody>
                  <a:tcPr marL="6350" marR="6350" marT="6350" marB="0" anchor="ctr">
                    <a:lnR w="19050" cap="flat" cmpd="sng" algn="ctr">
                      <a:solidFill>
                        <a:schemeClr val="accent6">
                          <a:lumMod val="75000"/>
                        </a:schemeClr>
                      </a:solidFill>
                      <a:prstDash val="solid"/>
                      <a:round/>
                      <a:headEnd type="none" w="med" len="med"/>
                      <a:tailEnd type="none" w="med" len="med"/>
                    </a:lnR>
                    <a:solidFill>
                      <a:schemeClr val="bg2">
                        <a:lumMod val="95000"/>
                      </a:schemeClr>
                    </a:solidFill>
                  </a:tcPr>
                </a:tc>
                <a:tc>
                  <a:txBody>
                    <a:bodyPr/>
                    <a:lstStyle/>
                    <a:p>
                      <a:pPr algn="ctr" fontAlgn="b"/>
                      <a:r>
                        <a:rPr lang="es-AR" sz="1200" b="0" i="0" u="none" strike="noStrike" dirty="0">
                          <a:solidFill>
                            <a:schemeClr val="bg1">
                              <a:lumMod val="50000"/>
                            </a:schemeClr>
                          </a:solidFill>
                          <a:effectLst/>
                          <a:latin typeface="+mj-lt"/>
                        </a:rPr>
                        <a:t>-</a:t>
                      </a:r>
                    </a:p>
                  </a:txBody>
                  <a:tcPr marL="6350" marR="6350" marT="6350" marB="0" anchor="ctr">
                    <a:lnL w="19050" cap="flat" cmpd="sng" algn="ctr">
                      <a:solidFill>
                        <a:schemeClr val="accent6">
                          <a:lumMod val="75000"/>
                        </a:schemeClr>
                      </a:solidFill>
                      <a:prstDash val="solid"/>
                      <a:round/>
                      <a:headEnd type="none" w="med" len="med"/>
                      <a:tailEnd type="none" w="med" len="med"/>
                    </a:lnL>
                    <a:solidFill>
                      <a:schemeClr val="bg2">
                        <a:lumMod val="95000"/>
                      </a:schemeClr>
                    </a:solidFill>
                  </a:tcPr>
                </a:tc>
                <a:tc>
                  <a:txBody>
                    <a:bodyPr/>
                    <a:lstStyle/>
                    <a:p>
                      <a:pPr algn="ctr" fontAlgn="b"/>
                      <a:r>
                        <a:rPr lang="es-AR" sz="1200" b="0" i="0" u="none" strike="noStrike" dirty="0">
                          <a:solidFill>
                            <a:schemeClr val="bg1">
                              <a:lumMod val="50000"/>
                            </a:schemeClr>
                          </a:solidFill>
                          <a:effectLst/>
                          <a:latin typeface="+mj-lt"/>
                        </a:rPr>
                        <a:t>-</a:t>
                      </a:r>
                    </a:p>
                  </a:txBody>
                  <a:tcPr marL="6350" marR="6350" marT="6350" marB="0" anchor="ctr">
                    <a:lnR w="19050" cap="flat" cmpd="sng" algn="ctr">
                      <a:solidFill>
                        <a:schemeClr val="accent6">
                          <a:lumMod val="75000"/>
                        </a:schemeClr>
                      </a:solidFill>
                      <a:prstDash val="solid"/>
                      <a:round/>
                      <a:headEnd type="none" w="med" len="med"/>
                      <a:tailEnd type="none" w="med" len="med"/>
                    </a:lnR>
                    <a:solidFill>
                      <a:schemeClr val="bg2">
                        <a:lumMod val="95000"/>
                      </a:schemeClr>
                    </a:solidFill>
                  </a:tcPr>
                </a:tc>
                <a:tc>
                  <a:txBody>
                    <a:bodyPr/>
                    <a:lstStyle/>
                    <a:p>
                      <a:pPr algn="ctr" fontAlgn="b"/>
                      <a:r>
                        <a:rPr lang="es-AR" sz="1200" b="0" i="0" u="none" strike="noStrike" dirty="0">
                          <a:solidFill>
                            <a:schemeClr val="bg1">
                              <a:lumMod val="50000"/>
                            </a:schemeClr>
                          </a:solidFill>
                          <a:effectLst/>
                          <a:latin typeface="+mj-lt"/>
                        </a:rPr>
                        <a:t>-</a:t>
                      </a:r>
                    </a:p>
                  </a:txBody>
                  <a:tcPr marL="6350" marR="6350" marT="6350" marB="0" anchor="ctr">
                    <a:lnL w="19050" cap="flat" cmpd="sng" algn="ctr">
                      <a:solidFill>
                        <a:schemeClr val="accent6">
                          <a:lumMod val="75000"/>
                        </a:schemeClr>
                      </a:solidFill>
                      <a:prstDash val="solid"/>
                      <a:round/>
                      <a:headEnd type="none" w="med" len="med"/>
                      <a:tailEnd type="none" w="med" len="med"/>
                    </a:lnL>
                    <a:solidFill>
                      <a:schemeClr val="bg2">
                        <a:lumMod val="95000"/>
                      </a:schemeClr>
                    </a:solidFill>
                  </a:tcPr>
                </a:tc>
                <a:tc>
                  <a:txBody>
                    <a:bodyPr/>
                    <a:lstStyle/>
                    <a:p>
                      <a:pPr algn="ctr" fontAlgn="b"/>
                      <a:r>
                        <a:rPr lang="es-AR" sz="1200" b="0" i="0" u="none" strike="noStrike" dirty="0">
                          <a:solidFill>
                            <a:schemeClr val="bg1">
                              <a:lumMod val="50000"/>
                            </a:schemeClr>
                          </a:solidFill>
                          <a:effectLst/>
                          <a:latin typeface="+mj-lt"/>
                        </a:rPr>
                        <a:t>-</a:t>
                      </a:r>
                    </a:p>
                  </a:txBody>
                  <a:tcPr marL="6350" marR="6350" marT="6350" marB="0" anchor="ctr">
                    <a:lnR w="19050" cap="flat" cmpd="sng" algn="ctr">
                      <a:solidFill>
                        <a:schemeClr val="accent6">
                          <a:lumMod val="75000"/>
                        </a:schemeClr>
                      </a:solidFill>
                      <a:prstDash val="solid"/>
                      <a:round/>
                      <a:headEnd type="none" w="med" len="med"/>
                      <a:tailEnd type="none" w="med" len="med"/>
                    </a:lnR>
                    <a:solidFill>
                      <a:schemeClr val="bg2">
                        <a:lumMod val="95000"/>
                      </a:schemeClr>
                    </a:solidFill>
                  </a:tcPr>
                </a:tc>
                <a:extLst>
                  <a:ext uri="{0D108BD9-81ED-4DB2-BD59-A6C34878D82A}">
                    <a16:rowId xmlns:a16="http://schemas.microsoft.com/office/drawing/2014/main" val="3190749385"/>
                  </a:ext>
                </a:extLst>
              </a:tr>
              <a:tr h="205318">
                <a:tc>
                  <a:txBody>
                    <a:bodyPr/>
                    <a:lstStyle/>
                    <a:p>
                      <a:pPr algn="l" fontAlgn="ctr"/>
                      <a:r>
                        <a:rPr lang="es-AR" sz="1200" u="none" strike="noStrike" dirty="0">
                          <a:solidFill>
                            <a:schemeClr val="bg1">
                              <a:lumMod val="50000"/>
                            </a:schemeClr>
                          </a:solidFill>
                          <a:effectLst/>
                          <a:latin typeface="+mj-lt"/>
                        </a:rPr>
                        <a:t>Entre Ríos</a:t>
                      </a:r>
                      <a:endParaRPr lang="es-AR" sz="1200" b="0" i="0" u="none" strike="noStrike" dirty="0">
                        <a:solidFill>
                          <a:schemeClr val="bg1">
                            <a:lumMod val="50000"/>
                          </a:schemeClr>
                        </a:solidFill>
                        <a:effectLst/>
                        <a:latin typeface="+mj-lt"/>
                      </a:endParaRPr>
                    </a:p>
                  </a:txBody>
                  <a:tcPr marL="92477" marR="6165" marT="6165" marB="0" anchor="ctr">
                    <a:solidFill>
                      <a:schemeClr val="bg2">
                        <a:lumMod val="95000"/>
                      </a:schemeClr>
                    </a:solidFill>
                  </a:tcPr>
                </a:tc>
                <a:tc>
                  <a:txBody>
                    <a:bodyPr/>
                    <a:lstStyle/>
                    <a:p>
                      <a:pPr algn="ctr" fontAlgn="b"/>
                      <a:r>
                        <a:rPr lang="es-AR" sz="1200" b="0" i="0" u="none" strike="noStrike" dirty="0">
                          <a:solidFill>
                            <a:schemeClr val="bg1">
                              <a:lumMod val="50000"/>
                            </a:schemeClr>
                          </a:solidFill>
                          <a:effectLst/>
                          <a:latin typeface="+mj-lt"/>
                        </a:rPr>
                        <a:t>-</a:t>
                      </a:r>
                    </a:p>
                  </a:txBody>
                  <a:tcPr marL="6350" marR="6350" marT="6350" marB="0" anchor="ctr">
                    <a:lnR w="19050" cap="flat" cmpd="sng" algn="ctr">
                      <a:solidFill>
                        <a:schemeClr val="accent6">
                          <a:lumMod val="75000"/>
                        </a:schemeClr>
                      </a:solidFill>
                      <a:prstDash val="solid"/>
                      <a:round/>
                      <a:headEnd type="none" w="med" len="med"/>
                      <a:tailEnd type="none" w="med" len="med"/>
                    </a:lnR>
                    <a:solidFill>
                      <a:schemeClr val="bg2">
                        <a:lumMod val="95000"/>
                      </a:schemeClr>
                    </a:solidFill>
                  </a:tcPr>
                </a:tc>
                <a:tc>
                  <a:txBody>
                    <a:bodyPr/>
                    <a:lstStyle/>
                    <a:p>
                      <a:pPr algn="ctr" fontAlgn="b"/>
                      <a:r>
                        <a:rPr lang="es-AR" sz="1200" b="0" i="0" u="none" strike="noStrike" dirty="0">
                          <a:solidFill>
                            <a:schemeClr val="bg1">
                              <a:lumMod val="50000"/>
                            </a:schemeClr>
                          </a:solidFill>
                          <a:effectLst/>
                          <a:latin typeface="+mj-lt"/>
                        </a:rPr>
                        <a:t>-</a:t>
                      </a:r>
                    </a:p>
                  </a:txBody>
                  <a:tcPr marL="6350" marR="6350" marT="6350" marB="0" anchor="ctr">
                    <a:lnL w="19050" cap="flat" cmpd="sng" algn="ctr">
                      <a:solidFill>
                        <a:schemeClr val="accent6">
                          <a:lumMod val="75000"/>
                        </a:schemeClr>
                      </a:solidFill>
                      <a:prstDash val="solid"/>
                      <a:round/>
                      <a:headEnd type="none" w="med" len="med"/>
                      <a:tailEnd type="none" w="med" len="med"/>
                    </a:lnL>
                    <a:solidFill>
                      <a:schemeClr val="bg2">
                        <a:lumMod val="95000"/>
                      </a:schemeClr>
                    </a:solidFill>
                  </a:tcPr>
                </a:tc>
                <a:tc>
                  <a:txBody>
                    <a:bodyPr/>
                    <a:lstStyle/>
                    <a:p>
                      <a:pPr algn="ctr" fontAlgn="b"/>
                      <a:r>
                        <a:rPr lang="es-AR" sz="1200" b="0" i="0" u="none" strike="noStrike" dirty="0">
                          <a:solidFill>
                            <a:schemeClr val="bg1">
                              <a:lumMod val="50000"/>
                            </a:schemeClr>
                          </a:solidFill>
                          <a:effectLst/>
                          <a:latin typeface="+mj-lt"/>
                        </a:rPr>
                        <a:t>-</a:t>
                      </a:r>
                    </a:p>
                  </a:txBody>
                  <a:tcPr marL="6350" marR="6350" marT="6350" marB="0" anchor="ctr">
                    <a:lnR w="19050" cap="flat" cmpd="sng" algn="ctr">
                      <a:solidFill>
                        <a:schemeClr val="accent6">
                          <a:lumMod val="75000"/>
                        </a:schemeClr>
                      </a:solidFill>
                      <a:prstDash val="solid"/>
                      <a:round/>
                      <a:headEnd type="none" w="med" len="med"/>
                      <a:tailEnd type="none" w="med" len="med"/>
                    </a:lnR>
                    <a:solidFill>
                      <a:schemeClr val="bg2">
                        <a:lumMod val="95000"/>
                      </a:schemeClr>
                    </a:solidFill>
                  </a:tcPr>
                </a:tc>
                <a:tc>
                  <a:txBody>
                    <a:bodyPr/>
                    <a:lstStyle/>
                    <a:p>
                      <a:pPr algn="ctr" fontAlgn="b"/>
                      <a:r>
                        <a:rPr lang="es-AR" sz="1200" b="0" i="0" u="none" strike="noStrike" dirty="0">
                          <a:solidFill>
                            <a:schemeClr val="bg1">
                              <a:lumMod val="50000"/>
                            </a:schemeClr>
                          </a:solidFill>
                          <a:effectLst/>
                          <a:latin typeface="+mj-lt"/>
                        </a:rPr>
                        <a:t>-</a:t>
                      </a:r>
                    </a:p>
                  </a:txBody>
                  <a:tcPr marL="6350" marR="6350" marT="6350" marB="0" anchor="ctr">
                    <a:lnL w="19050" cap="flat" cmpd="sng" algn="ctr">
                      <a:solidFill>
                        <a:schemeClr val="accent6">
                          <a:lumMod val="75000"/>
                        </a:schemeClr>
                      </a:solidFill>
                      <a:prstDash val="solid"/>
                      <a:round/>
                      <a:headEnd type="none" w="med" len="med"/>
                      <a:tailEnd type="none" w="med" len="med"/>
                    </a:lnL>
                    <a:solidFill>
                      <a:schemeClr val="bg2">
                        <a:lumMod val="95000"/>
                      </a:schemeClr>
                    </a:solidFill>
                  </a:tcPr>
                </a:tc>
                <a:tc>
                  <a:txBody>
                    <a:bodyPr/>
                    <a:lstStyle/>
                    <a:p>
                      <a:pPr algn="ctr" fontAlgn="b"/>
                      <a:r>
                        <a:rPr lang="es-AR" sz="1200" b="0" i="0" u="none" strike="noStrike" dirty="0">
                          <a:solidFill>
                            <a:schemeClr val="bg1">
                              <a:lumMod val="50000"/>
                            </a:schemeClr>
                          </a:solidFill>
                          <a:effectLst/>
                          <a:latin typeface="+mj-lt"/>
                        </a:rPr>
                        <a:t>-</a:t>
                      </a:r>
                    </a:p>
                  </a:txBody>
                  <a:tcPr marL="6350" marR="6350" marT="6350" marB="0" anchor="ctr">
                    <a:lnR w="19050" cap="flat" cmpd="sng" algn="ctr">
                      <a:solidFill>
                        <a:schemeClr val="accent6">
                          <a:lumMod val="75000"/>
                        </a:schemeClr>
                      </a:solidFill>
                      <a:prstDash val="solid"/>
                      <a:round/>
                      <a:headEnd type="none" w="med" len="med"/>
                      <a:tailEnd type="none" w="med" len="med"/>
                    </a:lnR>
                    <a:solidFill>
                      <a:schemeClr val="bg2">
                        <a:lumMod val="95000"/>
                      </a:schemeClr>
                    </a:solidFill>
                  </a:tcPr>
                </a:tc>
                <a:extLst>
                  <a:ext uri="{0D108BD9-81ED-4DB2-BD59-A6C34878D82A}">
                    <a16:rowId xmlns:a16="http://schemas.microsoft.com/office/drawing/2014/main" val="1995293171"/>
                  </a:ext>
                </a:extLst>
              </a:tr>
              <a:tr h="211941">
                <a:tc>
                  <a:txBody>
                    <a:bodyPr/>
                    <a:lstStyle/>
                    <a:p>
                      <a:pPr algn="l" fontAlgn="ctr"/>
                      <a:r>
                        <a:rPr lang="es-AR" sz="1200" u="none" strike="noStrike" dirty="0">
                          <a:effectLst/>
                          <a:latin typeface="+mj-lt"/>
                        </a:rPr>
                        <a:t>Jujuy</a:t>
                      </a:r>
                      <a:endParaRPr lang="es-AR" sz="1200" b="0" i="0" u="none" strike="noStrike" dirty="0">
                        <a:solidFill>
                          <a:srgbClr val="000000"/>
                        </a:solidFill>
                        <a:effectLst/>
                        <a:latin typeface="+mj-lt"/>
                      </a:endParaRPr>
                    </a:p>
                  </a:txBody>
                  <a:tcPr marL="92477" marR="6165" marT="6165" marB="0" anchor="ctr"/>
                </a:tc>
                <a:tc>
                  <a:txBody>
                    <a:bodyPr/>
                    <a:lstStyle/>
                    <a:p>
                      <a:pPr algn="ctr" fontAlgn="b"/>
                      <a:r>
                        <a:rPr lang="es-AR" sz="1200" b="0" i="0" u="none" strike="noStrike" dirty="0">
                          <a:solidFill>
                            <a:srgbClr val="000000"/>
                          </a:solidFill>
                          <a:effectLst/>
                          <a:latin typeface="+mj-lt"/>
                        </a:rPr>
                        <a:t>2.241</a:t>
                      </a:r>
                    </a:p>
                  </a:txBody>
                  <a:tcPr marL="6350" marR="6350" marT="6350" marB="0" anchor="ctr">
                    <a:lnR w="19050" cap="flat" cmpd="sng" algn="ctr">
                      <a:solidFill>
                        <a:schemeClr val="accent6">
                          <a:lumMod val="75000"/>
                        </a:schemeClr>
                      </a:solidFill>
                      <a:prstDash val="solid"/>
                      <a:round/>
                      <a:headEnd type="none" w="med" len="med"/>
                      <a:tailEnd type="none" w="med" len="med"/>
                    </a:lnR>
                  </a:tcPr>
                </a:tc>
                <a:tc>
                  <a:txBody>
                    <a:bodyPr/>
                    <a:lstStyle/>
                    <a:p>
                      <a:pPr algn="ctr" fontAlgn="b"/>
                      <a:r>
                        <a:rPr lang="es-AR" sz="1200" b="0" i="0" u="none" strike="noStrike" dirty="0">
                          <a:solidFill>
                            <a:srgbClr val="000000"/>
                          </a:solidFill>
                          <a:effectLst/>
                          <a:latin typeface="+mj-lt"/>
                        </a:rPr>
                        <a:t>-</a:t>
                      </a:r>
                    </a:p>
                  </a:txBody>
                  <a:tcPr marL="6350" marR="6350" marT="6350" marB="0" anchor="ctr">
                    <a:lnL w="19050" cap="flat" cmpd="sng" algn="ctr">
                      <a:solidFill>
                        <a:schemeClr val="accent6">
                          <a:lumMod val="75000"/>
                        </a:schemeClr>
                      </a:solidFill>
                      <a:prstDash val="solid"/>
                      <a:round/>
                      <a:headEnd type="none" w="med" len="med"/>
                      <a:tailEnd type="none" w="med" len="med"/>
                    </a:lnL>
                  </a:tcPr>
                </a:tc>
                <a:tc>
                  <a:txBody>
                    <a:bodyPr/>
                    <a:lstStyle/>
                    <a:p>
                      <a:pPr algn="ctr" fontAlgn="b"/>
                      <a:r>
                        <a:rPr lang="es-AR" sz="1200" b="0" i="0" u="none" strike="noStrike" dirty="0">
                          <a:solidFill>
                            <a:srgbClr val="000000"/>
                          </a:solidFill>
                          <a:effectLst/>
                          <a:latin typeface="+mj-lt"/>
                        </a:rPr>
                        <a:t>-</a:t>
                      </a:r>
                    </a:p>
                  </a:txBody>
                  <a:tcPr marL="6350" marR="6350" marT="6350" marB="0" anchor="ctr">
                    <a:lnR w="19050" cap="flat" cmpd="sng" algn="ctr">
                      <a:solidFill>
                        <a:schemeClr val="accent6">
                          <a:lumMod val="75000"/>
                        </a:schemeClr>
                      </a:solidFill>
                      <a:prstDash val="solid"/>
                      <a:round/>
                      <a:headEnd type="none" w="med" len="med"/>
                      <a:tailEnd type="none" w="med" len="med"/>
                    </a:lnR>
                  </a:tcPr>
                </a:tc>
                <a:tc>
                  <a:txBody>
                    <a:bodyPr/>
                    <a:lstStyle/>
                    <a:p>
                      <a:pPr algn="ctr" fontAlgn="b"/>
                      <a:r>
                        <a:rPr lang="es-AR" sz="1200" b="0" i="0" u="none" strike="noStrike" dirty="0">
                          <a:solidFill>
                            <a:srgbClr val="000000"/>
                          </a:solidFill>
                          <a:effectLst/>
                          <a:latin typeface="+mj-lt"/>
                        </a:rPr>
                        <a:t>2.241</a:t>
                      </a:r>
                    </a:p>
                  </a:txBody>
                  <a:tcPr marL="6350" marR="6350" marT="6350" marB="0" anchor="ctr">
                    <a:lnL w="19050" cap="flat" cmpd="sng" algn="ctr">
                      <a:solidFill>
                        <a:schemeClr val="accent6">
                          <a:lumMod val="75000"/>
                        </a:schemeClr>
                      </a:solidFill>
                      <a:prstDash val="solid"/>
                      <a:round/>
                      <a:headEnd type="none" w="med" len="med"/>
                      <a:tailEnd type="none" w="med" len="med"/>
                    </a:lnL>
                  </a:tcPr>
                </a:tc>
                <a:tc>
                  <a:txBody>
                    <a:bodyPr/>
                    <a:lstStyle/>
                    <a:p>
                      <a:pPr algn="ctr" fontAlgn="b"/>
                      <a:r>
                        <a:rPr lang="es-AR" sz="1200" b="0" i="0" u="none" strike="noStrike" dirty="0">
                          <a:solidFill>
                            <a:srgbClr val="000000"/>
                          </a:solidFill>
                          <a:effectLst/>
                          <a:latin typeface="+mj-lt"/>
                        </a:rPr>
                        <a:t>0%</a:t>
                      </a:r>
                    </a:p>
                  </a:txBody>
                  <a:tcPr marL="6350" marR="6350" marT="6350" marB="0" anchor="ctr">
                    <a:lnR w="19050" cap="flat" cmpd="sng" algn="ctr">
                      <a:solidFill>
                        <a:schemeClr val="accent6">
                          <a:lumMod val="75000"/>
                        </a:schemeClr>
                      </a:solidFill>
                      <a:prstDash val="solid"/>
                      <a:round/>
                      <a:headEnd type="none" w="med" len="med"/>
                      <a:tailEnd type="none" w="med" len="med"/>
                    </a:lnR>
                  </a:tcPr>
                </a:tc>
                <a:extLst>
                  <a:ext uri="{0D108BD9-81ED-4DB2-BD59-A6C34878D82A}">
                    <a16:rowId xmlns:a16="http://schemas.microsoft.com/office/drawing/2014/main" val="3680561742"/>
                  </a:ext>
                </a:extLst>
              </a:tr>
              <a:tr h="205318">
                <a:tc>
                  <a:txBody>
                    <a:bodyPr/>
                    <a:lstStyle/>
                    <a:p>
                      <a:pPr algn="l" fontAlgn="ctr"/>
                      <a:r>
                        <a:rPr lang="es-AR" sz="1200" u="none" strike="noStrike" dirty="0">
                          <a:effectLst/>
                          <a:latin typeface="+mj-lt"/>
                        </a:rPr>
                        <a:t>Salta</a:t>
                      </a:r>
                      <a:endParaRPr lang="es-AR" sz="1200" b="0" i="0" u="none" strike="noStrike" dirty="0">
                        <a:solidFill>
                          <a:srgbClr val="000000"/>
                        </a:solidFill>
                        <a:effectLst/>
                        <a:latin typeface="+mj-lt"/>
                      </a:endParaRPr>
                    </a:p>
                  </a:txBody>
                  <a:tcPr marL="92477" marR="6165" marT="6165" marB="0" anchor="ctr"/>
                </a:tc>
                <a:tc>
                  <a:txBody>
                    <a:bodyPr/>
                    <a:lstStyle/>
                    <a:p>
                      <a:pPr algn="ctr" fontAlgn="b"/>
                      <a:r>
                        <a:rPr lang="es-AR" sz="1200" b="0" i="0" u="none" strike="noStrike">
                          <a:solidFill>
                            <a:srgbClr val="000000"/>
                          </a:solidFill>
                          <a:effectLst/>
                          <a:latin typeface="+mj-lt"/>
                        </a:rPr>
                        <a:t>974</a:t>
                      </a:r>
                    </a:p>
                  </a:txBody>
                  <a:tcPr marL="6350" marR="6350" marT="6350" marB="0" anchor="ctr">
                    <a:lnR w="19050" cap="flat" cmpd="sng" algn="ctr">
                      <a:solidFill>
                        <a:schemeClr val="accent6">
                          <a:lumMod val="75000"/>
                        </a:schemeClr>
                      </a:solidFill>
                      <a:prstDash val="solid"/>
                      <a:round/>
                      <a:headEnd type="none" w="med" len="med"/>
                      <a:tailEnd type="none" w="med" len="med"/>
                    </a:lnR>
                  </a:tcPr>
                </a:tc>
                <a:tc>
                  <a:txBody>
                    <a:bodyPr/>
                    <a:lstStyle/>
                    <a:p>
                      <a:pPr algn="ctr" fontAlgn="b"/>
                      <a:r>
                        <a:rPr lang="es-AR" sz="1200" b="0" i="0" u="none" strike="noStrike" dirty="0">
                          <a:solidFill>
                            <a:srgbClr val="000000"/>
                          </a:solidFill>
                          <a:effectLst/>
                          <a:latin typeface="+mj-lt"/>
                        </a:rPr>
                        <a:t>93.253</a:t>
                      </a:r>
                    </a:p>
                  </a:txBody>
                  <a:tcPr marL="6350" marR="6350" marT="6350" marB="0" anchor="ctr">
                    <a:lnL w="19050" cap="flat" cmpd="sng" algn="ctr">
                      <a:solidFill>
                        <a:schemeClr val="accent6">
                          <a:lumMod val="75000"/>
                        </a:schemeClr>
                      </a:solidFill>
                      <a:prstDash val="solid"/>
                      <a:round/>
                      <a:headEnd type="none" w="med" len="med"/>
                      <a:tailEnd type="none" w="med" len="med"/>
                    </a:lnL>
                  </a:tcPr>
                </a:tc>
                <a:tc>
                  <a:txBody>
                    <a:bodyPr/>
                    <a:lstStyle/>
                    <a:p>
                      <a:pPr algn="ctr" fontAlgn="b"/>
                      <a:r>
                        <a:rPr lang="es-AR" sz="1200" b="0" i="0" u="none" strike="noStrike" dirty="0">
                          <a:solidFill>
                            <a:srgbClr val="000000"/>
                          </a:solidFill>
                          <a:effectLst/>
                          <a:latin typeface="+mj-lt"/>
                        </a:rPr>
                        <a:t>29.803</a:t>
                      </a:r>
                    </a:p>
                  </a:txBody>
                  <a:tcPr marL="6350" marR="6350" marT="6350" marB="0" anchor="ctr">
                    <a:lnR w="19050" cap="flat" cmpd="sng" algn="ctr">
                      <a:solidFill>
                        <a:schemeClr val="accent6">
                          <a:lumMod val="75000"/>
                        </a:schemeClr>
                      </a:solidFill>
                      <a:prstDash val="solid"/>
                      <a:round/>
                      <a:headEnd type="none" w="med" len="med"/>
                      <a:tailEnd type="none" w="med" len="med"/>
                    </a:lnR>
                  </a:tcPr>
                </a:tc>
                <a:tc>
                  <a:txBody>
                    <a:bodyPr/>
                    <a:lstStyle/>
                    <a:p>
                      <a:pPr algn="ctr" fontAlgn="b"/>
                      <a:r>
                        <a:rPr lang="es-AR" sz="1200" b="0" i="0" u="none" strike="noStrike" dirty="0">
                          <a:solidFill>
                            <a:srgbClr val="000000"/>
                          </a:solidFill>
                          <a:effectLst/>
                          <a:latin typeface="+mj-lt"/>
                        </a:rPr>
                        <a:t>124.030</a:t>
                      </a:r>
                    </a:p>
                  </a:txBody>
                  <a:tcPr marL="6350" marR="6350" marT="6350" marB="0" anchor="ctr">
                    <a:lnL w="19050" cap="flat" cmpd="sng" algn="ctr">
                      <a:solidFill>
                        <a:schemeClr val="accent6">
                          <a:lumMod val="75000"/>
                        </a:schemeClr>
                      </a:solidFill>
                      <a:prstDash val="solid"/>
                      <a:round/>
                      <a:headEnd type="none" w="med" len="med"/>
                      <a:tailEnd type="none" w="med" len="med"/>
                    </a:lnL>
                  </a:tcPr>
                </a:tc>
                <a:tc>
                  <a:txBody>
                    <a:bodyPr/>
                    <a:lstStyle/>
                    <a:p>
                      <a:pPr algn="ctr" fontAlgn="b"/>
                      <a:r>
                        <a:rPr lang="es-AR" sz="1200" b="0" i="0" u="none" strike="noStrike">
                          <a:solidFill>
                            <a:srgbClr val="000000"/>
                          </a:solidFill>
                          <a:effectLst/>
                          <a:latin typeface="+mj-lt"/>
                        </a:rPr>
                        <a:t>3,3%</a:t>
                      </a:r>
                    </a:p>
                  </a:txBody>
                  <a:tcPr marL="6350" marR="6350" marT="6350" marB="0" anchor="ctr">
                    <a:lnR w="19050" cap="flat" cmpd="sng" algn="ctr">
                      <a:solidFill>
                        <a:schemeClr val="accent6">
                          <a:lumMod val="75000"/>
                        </a:schemeClr>
                      </a:solidFill>
                      <a:prstDash val="solid"/>
                      <a:round/>
                      <a:headEnd type="none" w="med" len="med"/>
                      <a:tailEnd type="none" w="med" len="med"/>
                    </a:lnR>
                  </a:tcPr>
                </a:tc>
                <a:extLst>
                  <a:ext uri="{0D108BD9-81ED-4DB2-BD59-A6C34878D82A}">
                    <a16:rowId xmlns:a16="http://schemas.microsoft.com/office/drawing/2014/main" val="458484893"/>
                  </a:ext>
                </a:extLst>
              </a:tr>
              <a:tr h="205318">
                <a:tc>
                  <a:txBody>
                    <a:bodyPr/>
                    <a:lstStyle/>
                    <a:p>
                      <a:pPr algn="l" fontAlgn="ctr"/>
                      <a:r>
                        <a:rPr lang="es-AR" sz="1200" u="none" strike="noStrike" dirty="0">
                          <a:solidFill>
                            <a:schemeClr val="bg1">
                              <a:lumMod val="50000"/>
                            </a:schemeClr>
                          </a:solidFill>
                          <a:effectLst/>
                          <a:latin typeface="+mj-lt"/>
                        </a:rPr>
                        <a:t>Santiago del Estero</a:t>
                      </a:r>
                      <a:endParaRPr lang="es-AR" sz="1200" b="0" i="0" u="none" strike="noStrike" dirty="0">
                        <a:solidFill>
                          <a:schemeClr val="bg1">
                            <a:lumMod val="50000"/>
                          </a:schemeClr>
                        </a:solidFill>
                        <a:effectLst/>
                        <a:latin typeface="+mj-lt"/>
                      </a:endParaRPr>
                    </a:p>
                  </a:txBody>
                  <a:tcPr marL="92477" marR="6165" marT="6165" marB="0" anchor="ctr">
                    <a:solidFill>
                      <a:schemeClr val="bg2">
                        <a:lumMod val="95000"/>
                      </a:schemeClr>
                    </a:solidFill>
                  </a:tcPr>
                </a:tc>
                <a:tc>
                  <a:txBody>
                    <a:bodyPr/>
                    <a:lstStyle/>
                    <a:p>
                      <a:pPr algn="ctr" fontAlgn="b"/>
                      <a:r>
                        <a:rPr lang="es-AR" sz="1200" b="0" i="0" u="none" strike="noStrike" dirty="0">
                          <a:solidFill>
                            <a:schemeClr val="bg1">
                              <a:lumMod val="50000"/>
                            </a:schemeClr>
                          </a:solidFill>
                          <a:effectLst/>
                          <a:latin typeface="+mj-lt"/>
                        </a:rPr>
                        <a:t>-</a:t>
                      </a:r>
                    </a:p>
                  </a:txBody>
                  <a:tcPr marL="6350" marR="6350" marT="6350" marB="0" anchor="ctr">
                    <a:lnR w="19050" cap="flat" cmpd="sng" algn="ctr">
                      <a:solidFill>
                        <a:schemeClr val="accent6">
                          <a:lumMod val="75000"/>
                        </a:schemeClr>
                      </a:solidFill>
                      <a:prstDash val="solid"/>
                      <a:round/>
                      <a:headEnd type="none" w="med" len="med"/>
                      <a:tailEnd type="none" w="med" len="med"/>
                    </a:lnR>
                    <a:solidFill>
                      <a:schemeClr val="bg2">
                        <a:lumMod val="95000"/>
                      </a:schemeClr>
                    </a:solidFill>
                  </a:tcPr>
                </a:tc>
                <a:tc>
                  <a:txBody>
                    <a:bodyPr/>
                    <a:lstStyle/>
                    <a:p>
                      <a:pPr algn="ctr" fontAlgn="b"/>
                      <a:r>
                        <a:rPr lang="es-AR" sz="1200" b="0" i="0" u="none" strike="noStrike" dirty="0">
                          <a:solidFill>
                            <a:schemeClr val="bg1">
                              <a:lumMod val="50000"/>
                            </a:schemeClr>
                          </a:solidFill>
                          <a:effectLst/>
                          <a:latin typeface="+mj-lt"/>
                        </a:rPr>
                        <a:t>-</a:t>
                      </a:r>
                    </a:p>
                  </a:txBody>
                  <a:tcPr marL="6350" marR="6350" marT="6350" marB="0" anchor="ctr">
                    <a:lnL w="19050" cap="flat" cmpd="sng" algn="ctr">
                      <a:solidFill>
                        <a:schemeClr val="accent6">
                          <a:lumMod val="75000"/>
                        </a:schemeClr>
                      </a:solidFill>
                      <a:prstDash val="solid"/>
                      <a:round/>
                      <a:headEnd type="none" w="med" len="med"/>
                      <a:tailEnd type="none" w="med" len="med"/>
                    </a:lnL>
                    <a:solidFill>
                      <a:schemeClr val="bg2">
                        <a:lumMod val="95000"/>
                      </a:schemeClr>
                    </a:solidFill>
                  </a:tcPr>
                </a:tc>
                <a:tc>
                  <a:txBody>
                    <a:bodyPr/>
                    <a:lstStyle/>
                    <a:p>
                      <a:pPr algn="ctr" fontAlgn="b"/>
                      <a:r>
                        <a:rPr lang="es-AR" sz="1200" b="0" i="0" u="none" strike="noStrike" dirty="0">
                          <a:solidFill>
                            <a:schemeClr val="bg1">
                              <a:lumMod val="50000"/>
                            </a:schemeClr>
                          </a:solidFill>
                          <a:effectLst/>
                          <a:latin typeface="+mj-lt"/>
                        </a:rPr>
                        <a:t>-</a:t>
                      </a:r>
                    </a:p>
                  </a:txBody>
                  <a:tcPr marL="6350" marR="6350" marT="6350" marB="0" anchor="ctr">
                    <a:lnR w="19050" cap="flat" cmpd="sng" algn="ctr">
                      <a:solidFill>
                        <a:schemeClr val="accent6">
                          <a:lumMod val="75000"/>
                        </a:schemeClr>
                      </a:solidFill>
                      <a:prstDash val="solid"/>
                      <a:round/>
                      <a:headEnd type="none" w="med" len="med"/>
                      <a:tailEnd type="none" w="med" len="med"/>
                    </a:lnR>
                    <a:solidFill>
                      <a:schemeClr val="bg2">
                        <a:lumMod val="95000"/>
                      </a:schemeClr>
                    </a:solidFill>
                  </a:tcPr>
                </a:tc>
                <a:tc>
                  <a:txBody>
                    <a:bodyPr/>
                    <a:lstStyle/>
                    <a:p>
                      <a:pPr algn="ctr" fontAlgn="b"/>
                      <a:r>
                        <a:rPr lang="es-AR" sz="1200" b="0" i="0" u="none" strike="noStrike" dirty="0">
                          <a:solidFill>
                            <a:schemeClr val="bg1">
                              <a:lumMod val="50000"/>
                            </a:schemeClr>
                          </a:solidFill>
                          <a:effectLst/>
                          <a:latin typeface="+mj-lt"/>
                        </a:rPr>
                        <a:t>-</a:t>
                      </a:r>
                    </a:p>
                  </a:txBody>
                  <a:tcPr marL="6350" marR="6350" marT="6350" marB="0" anchor="ctr">
                    <a:lnL w="19050" cap="flat" cmpd="sng" algn="ctr">
                      <a:solidFill>
                        <a:schemeClr val="accent6">
                          <a:lumMod val="75000"/>
                        </a:schemeClr>
                      </a:solidFill>
                      <a:prstDash val="solid"/>
                      <a:round/>
                      <a:headEnd type="none" w="med" len="med"/>
                      <a:tailEnd type="none" w="med" len="med"/>
                    </a:lnL>
                    <a:solidFill>
                      <a:schemeClr val="bg2">
                        <a:lumMod val="95000"/>
                      </a:schemeClr>
                    </a:solidFill>
                  </a:tcPr>
                </a:tc>
                <a:tc>
                  <a:txBody>
                    <a:bodyPr/>
                    <a:lstStyle/>
                    <a:p>
                      <a:pPr algn="ctr" fontAlgn="b"/>
                      <a:r>
                        <a:rPr lang="es-AR" sz="1200" b="0" i="0" u="none" strike="noStrike" dirty="0">
                          <a:solidFill>
                            <a:schemeClr val="bg1">
                              <a:lumMod val="50000"/>
                            </a:schemeClr>
                          </a:solidFill>
                          <a:effectLst/>
                          <a:latin typeface="+mj-lt"/>
                        </a:rPr>
                        <a:t>-</a:t>
                      </a:r>
                    </a:p>
                  </a:txBody>
                  <a:tcPr marL="6350" marR="6350" marT="6350" marB="0" anchor="ctr">
                    <a:lnR w="19050" cap="flat" cmpd="sng" algn="ctr">
                      <a:solidFill>
                        <a:schemeClr val="accent6">
                          <a:lumMod val="75000"/>
                        </a:schemeClr>
                      </a:solidFill>
                      <a:prstDash val="solid"/>
                      <a:round/>
                      <a:headEnd type="none" w="med" len="med"/>
                      <a:tailEnd type="none" w="med" len="med"/>
                    </a:lnR>
                    <a:solidFill>
                      <a:schemeClr val="bg2">
                        <a:lumMod val="95000"/>
                      </a:schemeClr>
                    </a:solidFill>
                  </a:tcPr>
                </a:tc>
                <a:extLst>
                  <a:ext uri="{0D108BD9-81ED-4DB2-BD59-A6C34878D82A}">
                    <a16:rowId xmlns:a16="http://schemas.microsoft.com/office/drawing/2014/main" val="3378360411"/>
                  </a:ext>
                </a:extLst>
              </a:tr>
              <a:tr h="205318">
                <a:tc>
                  <a:txBody>
                    <a:bodyPr/>
                    <a:lstStyle/>
                    <a:p>
                      <a:pPr algn="l" fontAlgn="ctr"/>
                      <a:r>
                        <a:rPr lang="es-AR" sz="1200" u="none" strike="noStrike" dirty="0">
                          <a:solidFill>
                            <a:schemeClr val="bg1">
                              <a:lumMod val="50000"/>
                            </a:schemeClr>
                          </a:solidFill>
                          <a:effectLst/>
                          <a:latin typeface="+mj-lt"/>
                        </a:rPr>
                        <a:t>Tucumán</a:t>
                      </a:r>
                      <a:endParaRPr lang="es-AR" sz="1200" b="0" i="0" u="none" strike="noStrike" dirty="0">
                        <a:solidFill>
                          <a:schemeClr val="bg1">
                            <a:lumMod val="50000"/>
                          </a:schemeClr>
                        </a:solidFill>
                        <a:effectLst/>
                        <a:latin typeface="+mj-lt"/>
                      </a:endParaRPr>
                    </a:p>
                  </a:txBody>
                  <a:tcPr marL="92477" marR="6165" marT="6165" marB="0" anchor="ctr">
                    <a:solidFill>
                      <a:schemeClr val="bg2">
                        <a:lumMod val="95000"/>
                      </a:schemeClr>
                    </a:solidFill>
                  </a:tcPr>
                </a:tc>
                <a:tc>
                  <a:txBody>
                    <a:bodyPr/>
                    <a:lstStyle/>
                    <a:p>
                      <a:pPr algn="ctr" fontAlgn="b"/>
                      <a:r>
                        <a:rPr lang="es-AR" sz="1200" b="0" i="0" u="none" strike="noStrike" dirty="0">
                          <a:solidFill>
                            <a:schemeClr val="bg1">
                              <a:lumMod val="50000"/>
                            </a:schemeClr>
                          </a:solidFill>
                          <a:effectLst/>
                          <a:latin typeface="+mj-lt"/>
                        </a:rPr>
                        <a:t>-</a:t>
                      </a:r>
                    </a:p>
                  </a:txBody>
                  <a:tcPr marL="6350" marR="6350" marT="6350" marB="0" anchor="ctr">
                    <a:lnR w="19050" cap="flat" cmpd="sng" algn="ctr">
                      <a:solidFill>
                        <a:schemeClr val="accent6">
                          <a:lumMod val="75000"/>
                        </a:schemeClr>
                      </a:solidFill>
                      <a:prstDash val="solid"/>
                      <a:round/>
                      <a:headEnd type="none" w="med" len="med"/>
                      <a:tailEnd type="none" w="med" len="med"/>
                    </a:lnR>
                    <a:solidFill>
                      <a:schemeClr val="bg2">
                        <a:lumMod val="95000"/>
                      </a:schemeClr>
                    </a:solidFill>
                  </a:tcPr>
                </a:tc>
                <a:tc>
                  <a:txBody>
                    <a:bodyPr/>
                    <a:lstStyle/>
                    <a:p>
                      <a:pPr algn="ctr" fontAlgn="b"/>
                      <a:r>
                        <a:rPr lang="es-AR" sz="1200" b="0" i="0" u="none" strike="noStrike" dirty="0">
                          <a:solidFill>
                            <a:schemeClr val="bg1">
                              <a:lumMod val="50000"/>
                            </a:schemeClr>
                          </a:solidFill>
                          <a:effectLst/>
                          <a:latin typeface="+mj-lt"/>
                        </a:rPr>
                        <a:t>-</a:t>
                      </a:r>
                    </a:p>
                  </a:txBody>
                  <a:tcPr marL="6350" marR="6350" marT="6350" marB="0" anchor="ctr">
                    <a:lnL w="19050" cap="flat" cmpd="sng" algn="ctr">
                      <a:solidFill>
                        <a:schemeClr val="accent6">
                          <a:lumMod val="75000"/>
                        </a:schemeClr>
                      </a:solidFill>
                      <a:prstDash val="solid"/>
                      <a:round/>
                      <a:headEnd type="none" w="med" len="med"/>
                      <a:tailEnd type="none" w="med" len="med"/>
                    </a:lnL>
                    <a:solidFill>
                      <a:schemeClr val="bg2">
                        <a:lumMod val="95000"/>
                      </a:schemeClr>
                    </a:solidFill>
                  </a:tcPr>
                </a:tc>
                <a:tc>
                  <a:txBody>
                    <a:bodyPr/>
                    <a:lstStyle/>
                    <a:p>
                      <a:pPr algn="ctr" fontAlgn="b"/>
                      <a:r>
                        <a:rPr lang="es-AR" sz="1200" b="0" i="0" u="none" strike="noStrike" dirty="0">
                          <a:solidFill>
                            <a:schemeClr val="bg1">
                              <a:lumMod val="50000"/>
                            </a:schemeClr>
                          </a:solidFill>
                          <a:effectLst/>
                          <a:latin typeface="+mj-lt"/>
                        </a:rPr>
                        <a:t>-</a:t>
                      </a:r>
                    </a:p>
                  </a:txBody>
                  <a:tcPr marL="6350" marR="6350" marT="6350" marB="0" anchor="ctr">
                    <a:lnR w="19050" cap="flat" cmpd="sng" algn="ctr">
                      <a:solidFill>
                        <a:schemeClr val="accent6">
                          <a:lumMod val="75000"/>
                        </a:schemeClr>
                      </a:solidFill>
                      <a:prstDash val="solid"/>
                      <a:round/>
                      <a:headEnd type="none" w="med" len="med"/>
                      <a:tailEnd type="none" w="med" len="med"/>
                    </a:lnR>
                    <a:solidFill>
                      <a:schemeClr val="bg2">
                        <a:lumMod val="95000"/>
                      </a:schemeClr>
                    </a:solidFill>
                  </a:tcPr>
                </a:tc>
                <a:tc>
                  <a:txBody>
                    <a:bodyPr/>
                    <a:lstStyle/>
                    <a:p>
                      <a:pPr algn="ctr" fontAlgn="b"/>
                      <a:r>
                        <a:rPr lang="es-AR" sz="1200" b="0" i="0" u="none" strike="noStrike" dirty="0">
                          <a:solidFill>
                            <a:schemeClr val="bg1">
                              <a:lumMod val="50000"/>
                            </a:schemeClr>
                          </a:solidFill>
                          <a:effectLst/>
                          <a:latin typeface="+mj-lt"/>
                        </a:rPr>
                        <a:t>-</a:t>
                      </a:r>
                    </a:p>
                  </a:txBody>
                  <a:tcPr marL="6350" marR="6350" marT="6350" marB="0" anchor="ctr">
                    <a:lnL w="19050" cap="flat" cmpd="sng" algn="ctr">
                      <a:solidFill>
                        <a:schemeClr val="accent6">
                          <a:lumMod val="75000"/>
                        </a:schemeClr>
                      </a:solidFill>
                      <a:prstDash val="solid"/>
                      <a:round/>
                      <a:headEnd type="none" w="med" len="med"/>
                      <a:tailEnd type="none" w="med" len="med"/>
                    </a:lnL>
                    <a:solidFill>
                      <a:schemeClr val="bg2">
                        <a:lumMod val="95000"/>
                      </a:schemeClr>
                    </a:solidFill>
                  </a:tcPr>
                </a:tc>
                <a:tc>
                  <a:txBody>
                    <a:bodyPr/>
                    <a:lstStyle/>
                    <a:p>
                      <a:pPr algn="ctr" fontAlgn="b"/>
                      <a:r>
                        <a:rPr lang="es-AR" sz="1200" b="0" i="0" u="none" strike="noStrike" dirty="0">
                          <a:solidFill>
                            <a:schemeClr val="bg1">
                              <a:lumMod val="50000"/>
                            </a:schemeClr>
                          </a:solidFill>
                          <a:effectLst/>
                          <a:latin typeface="+mj-lt"/>
                        </a:rPr>
                        <a:t>-</a:t>
                      </a:r>
                    </a:p>
                  </a:txBody>
                  <a:tcPr marL="6350" marR="6350" marT="6350" marB="0" anchor="ctr">
                    <a:lnR w="19050" cap="flat" cmpd="sng" algn="ctr">
                      <a:solidFill>
                        <a:schemeClr val="accent6">
                          <a:lumMod val="75000"/>
                        </a:schemeClr>
                      </a:solidFill>
                      <a:prstDash val="solid"/>
                      <a:round/>
                      <a:headEnd type="none" w="med" len="med"/>
                      <a:tailEnd type="none" w="med" len="med"/>
                    </a:lnR>
                    <a:solidFill>
                      <a:schemeClr val="bg2">
                        <a:lumMod val="95000"/>
                      </a:schemeClr>
                    </a:solidFill>
                  </a:tcPr>
                </a:tc>
                <a:extLst>
                  <a:ext uri="{0D108BD9-81ED-4DB2-BD59-A6C34878D82A}">
                    <a16:rowId xmlns:a16="http://schemas.microsoft.com/office/drawing/2014/main" val="147759164"/>
                  </a:ext>
                </a:extLst>
              </a:tr>
              <a:tr h="205318">
                <a:tc>
                  <a:txBody>
                    <a:bodyPr/>
                    <a:lstStyle/>
                    <a:p>
                      <a:pPr algn="l" fontAlgn="ctr"/>
                      <a:r>
                        <a:rPr lang="es-AR" sz="1200" u="none" strike="noStrike" dirty="0">
                          <a:effectLst/>
                          <a:latin typeface="+mj-lt"/>
                        </a:rPr>
                        <a:t>Santa Fe</a:t>
                      </a:r>
                      <a:endParaRPr lang="es-AR" sz="1200" b="0" i="0" u="none" strike="noStrike" dirty="0">
                        <a:solidFill>
                          <a:srgbClr val="000000"/>
                        </a:solidFill>
                        <a:effectLst/>
                        <a:latin typeface="+mj-lt"/>
                      </a:endParaRPr>
                    </a:p>
                  </a:txBody>
                  <a:tcPr marL="92477" marR="6165" marT="6165" marB="0" anchor="ctr"/>
                </a:tc>
                <a:tc>
                  <a:txBody>
                    <a:bodyPr/>
                    <a:lstStyle/>
                    <a:p>
                      <a:pPr algn="ctr" fontAlgn="b"/>
                      <a:r>
                        <a:rPr lang="es-AR" sz="1200" b="0" i="0" u="none" strike="noStrike" dirty="0">
                          <a:solidFill>
                            <a:srgbClr val="000000"/>
                          </a:solidFill>
                          <a:effectLst/>
                          <a:latin typeface="+mj-lt"/>
                        </a:rPr>
                        <a:t>-</a:t>
                      </a:r>
                    </a:p>
                  </a:txBody>
                  <a:tcPr marL="6350" marR="6350" marT="6350" marB="0" anchor="ctr">
                    <a:lnR w="19050" cap="flat" cmpd="sng" algn="ctr">
                      <a:solidFill>
                        <a:schemeClr val="accent6">
                          <a:lumMod val="75000"/>
                        </a:schemeClr>
                      </a:solidFill>
                      <a:prstDash val="solid"/>
                      <a:round/>
                      <a:headEnd type="none" w="med" len="med"/>
                      <a:tailEnd type="none" w="med" len="med"/>
                    </a:lnR>
                  </a:tcPr>
                </a:tc>
                <a:tc>
                  <a:txBody>
                    <a:bodyPr/>
                    <a:lstStyle/>
                    <a:p>
                      <a:pPr algn="ctr" fontAlgn="b"/>
                      <a:r>
                        <a:rPr lang="es-AR" sz="1200" b="0" i="0" u="none" strike="noStrike" dirty="0">
                          <a:solidFill>
                            <a:srgbClr val="000000"/>
                          </a:solidFill>
                          <a:effectLst/>
                          <a:latin typeface="+mj-lt"/>
                        </a:rPr>
                        <a:t>438.195</a:t>
                      </a:r>
                    </a:p>
                  </a:txBody>
                  <a:tcPr marL="6350" marR="6350" marT="6350" marB="0" anchor="ctr">
                    <a:lnL w="19050" cap="flat" cmpd="sng" algn="ctr">
                      <a:solidFill>
                        <a:schemeClr val="accent6">
                          <a:lumMod val="75000"/>
                        </a:schemeClr>
                      </a:solidFill>
                      <a:prstDash val="solid"/>
                      <a:round/>
                      <a:headEnd type="none" w="med" len="med"/>
                      <a:tailEnd type="none" w="med" len="med"/>
                    </a:lnL>
                  </a:tcPr>
                </a:tc>
                <a:tc>
                  <a:txBody>
                    <a:bodyPr/>
                    <a:lstStyle/>
                    <a:p>
                      <a:pPr algn="ctr" fontAlgn="b"/>
                      <a:r>
                        <a:rPr lang="es-AR" sz="1200" b="0" i="0" u="none" strike="noStrike" dirty="0">
                          <a:solidFill>
                            <a:srgbClr val="000000"/>
                          </a:solidFill>
                          <a:effectLst/>
                          <a:latin typeface="+mj-lt"/>
                        </a:rPr>
                        <a:t>65.965</a:t>
                      </a:r>
                    </a:p>
                  </a:txBody>
                  <a:tcPr marL="6350" marR="6350" marT="6350" marB="0" anchor="ctr">
                    <a:lnR w="19050" cap="flat" cmpd="sng" algn="ctr">
                      <a:solidFill>
                        <a:schemeClr val="accent6">
                          <a:lumMod val="75000"/>
                        </a:schemeClr>
                      </a:solidFill>
                      <a:prstDash val="solid"/>
                      <a:round/>
                      <a:headEnd type="none" w="med" len="med"/>
                      <a:tailEnd type="none" w="med" len="med"/>
                    </a:lnR>
                  </a:tcPr>
                </a:tc>
                <a:tc>
                  <a:txBody>
                    <a:bodyPr/>
                    <a:lstStyle/>
                    <a:p>
                      <a:pPr algn="ctr" fontAlgn="b"/>
                      <a:r>
                        <a:rPr lang="es-AR" sz="1200" b="0" i="0" u="none" strike="noStrike" dirty="0">
                          <a:solidFill>
                            <a:srgbClr val="000000"/>
                          </a:solidFill>
                          <a:effectLst/>
                          <a:latin typeface="+mj-lt"/>
                        </a:rPr>
                        <a:t>504.159</a:t>
                      </a:r>
                    </a:p>
                  </a:txBody>
                  <a:tcPr marL="6350" marR="6350" marT="6350" marB="0" anchor="ctr">
                    <a:lnL w="19050" cap="flat" cmpd="sng" algn="ctr">
                      <a:solidFill>
                        <a:schemeClr val="accent6">
                          <a:lumMod val="75000"/>
                        </a:schemeClr>
                      </a:solidFill>
                      <a:prstDash val="solid"/>
                      <a:round/>
                      <a:headEnd type="none" w="med" len="med"/>
                      <a:tailEnd type="none" w="med" len="med"/>
                    </a:lnL>
                  </a:tcPr>
                </a:tc>
                <a:tc>
                  <a:txBody>
                    <a:bodyPr/>
                    <a:lstStyle/>
                    <a:p>
                      <a:pPr algn="ctr" fontAlgn="b"/>
                      <a:r>
                        <a:rPr lang="es-AR" sz="1200" b="0" i="0" u="none" strike="noStrike" dirty="0">
                          <a:solidFill>
                            <a:srgbClr val="000000"/>
                          </a:solidFill>
                          <a:effectLst/>
                          <a:latin typeface="+mj-lt"/>
                        </a:rPr>
                        <a:t>13,3%</a:t>
                      </a:r>
                    </a:p>
                  </a:txBody>
                  <a:tcPr marL="6350" marR="6350" marT="6350" marB="0" anchor="ctr">
                    <a:lnR w="19050" cap="flat" cmpd="sng" algn="ctr">
                      <a:solidFill>
                        <a:schemeClr val="accent6">
                          <a:lumMod val="75000"/>
                        </a:schemeClr>
                      </a:solidFill>
                      <a:prstDash val="solid"/>
                      <a:round/>
                      <a:headEnd type="none" w="med" len="med"/>
                      <a:tailEnd type="none" w="med" len="med"/>
                    </a:lnR>
                  </a:tcPr>
                </a:tc>
                <a:extLst>
                  <a:ext uri="{0D108BD9-81ED-4DB2-BD59-A6C34878D82A}">
                    <a16:rowId xmlns:a16="http://schemas.microsoft.com/office/drawing/2014/main" val="1566490927"/>
                  </a:ext>
                </a:extLst>
              </a:tr>
              <a:tr h="216709">
                <a:tc>
                  <a:txBody>
                    <a:bodyPr/>
                    <a:lstStyle/>
                    <a:p>
                      <a:pPr algn="l" fontAlgn="ctr"/>
                      <a:r>
                        <a:rPr lang="es-ES" sz="1200" u="none" strike="noStrike" dirty="0">
                          <a:solidFill>
                            <a:schemeClr val="bg1">
                              <a:lumMod val="50000"/>
                            </a:schemeClr>
                          </a:solidFill>
                          <a:effectLst/>
                          <a:latin typeface="+mj-lt"/>
                        </a:rPr>
                        <a:t>Ciudad Autónoma de Buenos Aires</a:t>
                      </a:r>
                      <a:endParaRPr lang="es-ES" sz="1200" b="0" i="0" u="none" strike="noStrike" dirty="0">
                        <a:solidFill>
                          <a:schemeClr val="bg1">
                            <a:lumMod val="50000"/>
                          </a:schemeClr>
                        </a:solidFill>
                        <a:effectLst/>
                        <a:latin typeface="+mj-lt"/>
                      </a:endParaRPr>
                    </a:p>
                  </a:txBody>
                  <a:tcPr marL="92477" marR="6165" marT="6165" marB="0" anchor="ctr">
                    <a:solidFill>
                      <a:schemeClr val="bg2">
                        <a:lumMod val="95000"/>
                      </a:schemeClr>
                    </a:solidFill>
                  </a:tcPr>
                </a:tc>
                <a:tc>
                  <a:txBody>
                    <a:bodyPr/>
                    <a:lstStyle/>
                    <a:p>
                      <a:pPr algn="ctr" fontAlgn="b"/>
                      <a:r>
                        <a:rPr lang="es-AR" sz="1200" b="0" i="0" u="none" strike="noStrike" dirty="0">
                          <a:solidFill>
                            <a:schemeClr val="bg1">
                              <a:lumMod val="50000"/>
                            </a:schemeClr>
                          </a:solidFill>
                          <a:effectLst/>
                          <a:latin typeface="+mj-lt"/>
                        </a:rPr>
                        <a:t>-</a:t>
                      </a:r>
                    </a:p>
                  </a:txBody>
                  <a:tcPr marL="6350" marR="6350" marT="6350" marB="0" anchor="ctr">
                    <a:lnR w="19050" cap="flat" cmpd="sng" algn="ctr">
                      <a:solidFill>
                        <a:schemeClr val="accent6">
                          <a:lumMod val="75000"/>
                        </a:schemeClr>
                      </a:solidFill>
                      <a:prstDash val="solid"/>
                      <a:round/>
                      <a:headEnd type="none" w="med" len="med"/>
                      <a:tailEnd type="none" w="med" len="med"/>
                    </a:lnR>
                    <a:solidFill>
                      <a:schemeClr val="bg2">
                        <a:lumMod val="95000"/>
                      </a:schemeClr>
                    </a:solidFill>
                  </a:tcPr>
                </a:tc>
                <a:tc>
                  <a:txBody>
                    <a:bodyPr/>
                    <a:lstStyle/>
                    <a:p>
                      <a:pPr algn="ctr" fontAlgn="b"/>
                      <a:r>
                        <a:rPr lang="es-AR" sz="1200" b="0" i="0" u="none" strike="noStrike" dirty="0">
                          <a:solidFill>
                            <a:schemeClr val="bg1">
                              <a:lumMod val="50000"/>
                            </a:schemeClr>
                          </a:solidFill>
                          <a:effectLst/>
                          <a:latin typeface="+mj-lt"/>
                        </a:rPr>
                        <a:t>-</a:t>
                      </a:r>
                    </a:p>
                  </a:txBody>
                  <a:tcPr marL="6350" marR="6350" marT="6350" marB="0" anchor="ctr">
                    <a:lnL w="19050" cap="flat" cmpd="sng" algn="ctr">
                      <a:solidFill>
                        <a:schemeClr val="accent6">
                          <a:lumMod val="75000"/>
                        </a:schemeClr>
                      </a:solidFill>
                      <a:prstDash val="solid"/>
                      <a:round/>
                      <a:headEnd type="none" w="med" len="med"/>
                      <a:tailEnd type="none" w="med" len="med"/>
                    </a:lnL>
                    <a:solidFill>
                      <a:schemeClr val="bg2">
                        <a:lumMod val="95000"/>
                      </a:schemeClr>
                    </a:solidFill>
                  </a:tcPr>
                </a:tc>
                <a:tc>
                  <a:txBody>
                    <a:bodyPr/>
                    <a:lstStyle/>
                    <a:p>
                      <a:pPr algn="ctr" fontAlgn="b"/>
                      <a:r>
                        <a:rPr lang="es-AR" sz="1200" b="0" i="0" u="none" strike="noStrike" dirty="0">
                          <a:solidFill>
                            <a:schemeClr val="bg1">
                              <a:lumMod val="50000"/>
                            </a:schemeClr>
                          </a:solidFill>
                          <a:effectLst/>
                          <a:latin typeface="+mj-lt"/>
                        </a:rPr>
                        <a:t>-</a:t>
                      </a:r>
                    </a:p>
                  </a:txBody>
                  <a:tcPr marL="6350" marR="6350" marT="6350" marB="0" anchor="ctr">
                    <a:lnR w="19050" cap="flat" cmpd="sng" algn="ctr">
                      <a:solidFill>
                        <a:schemeClr val="accent6">
                          <a:lumMod val="75000"/>
                        </a:schemeClr>
                      </a:solidFill>
                      <a:prstDash val="solid"/>
                      <a:round/>
                      <a:headEnd type="none" w="med" len="med"/>
                      <a:tailEnd type="none" w="med" len="med"/>
                    </a:lnR>
                    <a:solidFill>
                      <a:schemeClr val="bg2">
                        <a:lumMod val="95000"/>
                      </a:schemeClr>
                    </a:solidFill>
                  </a:tcPr>
                </a:tc>
                <a:tc>
                  <a:txBody>
                    <a:bodyPr/>
                    <a:lstStyle/>
                    <a:p>
                      <a:pPr algn="ctr" fontAlgn="b"/>
                      <a:r>
                        <a:rPr lang="es-AR" sz="1200" b="0" i="0" u="none" strike="noStrike" dirty="0">
                          <a:solidFill>
                            <a:schemeClr val="bg1">
                              <a:lumMod val="50000"/>
                            </a:schemeClr>
                          </a:solidFill>
                          <a:effectLst/>
                          <a:latin typeface="+mj-lt"/>
                        </a:rPr>
                        <a:t>-</a:t>
                      </a:r>
                    </a:p>
                  </a:txBody>
                  <a:tcPr marL="6350" marR="6350" marT="6350" marB="0" anchor="ctr">
                    <a:lnL w="19050" cap="flat" cmpd="sng" algn="ctr">
                      <a:solidFill>
                        <a:schemeClr val="accent6">
                          <a:lumMod val="75000"/>
                        </a:schemeClr>
                      </a:solidFill>
                      <a:prstDash val="solid"/>
                      <a:round/>
                      <a:headEnd type="none" w="med" len="med"/>
                      <a:tailEnd type="none" w="med" len="med"/>
                    </a:lnL>
                    <a:solidFill>
                      <a:schemeClr val="bg2">
                        <a:lumMod val="95000"/>
                      </a:schemeClr>
                    </a:solidFill>
                  </a:tcPr>
                </a:tc>
                <a:tc>
                  <a:txBody>
                    <a:bodyPr/>
                    <a:lstStyle/>
                    <a:p>
                      <a:pPr algn="ctr" fontAlgn="b"/>
                      <a:r>
                        <a:rPr lang="es-AR" sz="1200" b="0" i="0" u="none" strike="noStrike" dirty="0">
                          <a:solidFill>
                            <a:schemeClr val="bg1">
                              <a:lumMod val="50000"/>
                            </a:schemeClr>
                          </a:solidFill>
                          <a:effectLst/>
                          <a:latin typeface="+mj-lt"/>
                        </a:rPr>
                        <a:t>-</a:t>
                      </a:r>
                    </a:p>
                  </a:txBody>
                  <a:tcPr marL="6350" marR="6350" marT="6350" marB="0" anchor="ctr">
                    <a:lnR w="19050" cap="flat" cmpd="sng" algn="ctr">
                      <a:solidFill>
                        <a:schemeClr val="accent6">
                          <a:lumMod val="75000"/>
                        </a:schemeClr>
                      </a:solidFill>
                      <a:prstDash val="solid"/>
                      <a:round/>
                      <a:headEnd type="none" w="med" len="med"/>
                      <a:tailEnd type="none" w="med" len="med"/>
                    </a:lnR>
                    <a:solidFill>
                      <a:schemeClr val="bg2">
                        <a:lumMod val="95000"/>
                      </a:schemeClr>
                    </a:solidFill>
                  </a:tcPr>
                </a:tc>
                <a:extLst>
                  <a:ext uri="{0D108BD9-81ED-4DB2-BD59-A6C34878D82A}">
                    <a16:rowId xmlns:a16="http://schemas.microsoft.com/office/drawing/2014/main" val="3022903908"/>
                  </a:ext>
                </a:extLst>
              </a:tr>
              <a:tr h="205318">
                <a:tc>
                  <a:txBody>
                    <a:bodyPr/>
                    <a:lstStyle/>
                    <a:p>
                      <a:pPr algn="l" fontAlgn="ctr"/>
                      <a:r>
                        <a:rPr lang="es-AR" sz="1200" u="none" strike="noStrike" dirty="0">
                          <a:effectLst/>
                          <a:latin typeface="+mj-lt"/>
                        </a:rPr>
                        <a:t>La Pampa</a:t>
                      </a:r>
                      <a:endParaRPr lang="es-AR" sz="1200" b="0" i="0" u="none" strike="noStrike" dirty="0">
                        <a:solidFill>
                          <a:srgbClr val="000000"/>
                        </a:solidFill>
                        <a:effectLst/>
                        <a:latin typeface="+mj-lt"/>
                      </a:endParaRPr>
                    </a:p>
                  </a:txBody>
                  <a:tcPr marL="92477" marR="6165" marT="6165" marB="0" anchor="ctr"/>
                </a:tc>
                <a:tc>
                  <a:txBody>
                    <a:bodyPr/>
                    <a:lstStyle/>
                    <a:p>
                      <a:pPr algn="ctr" fontAlgn="b"/>
                      <a:r>
                        <a:rPr lang="es-AR" sz="1200" b="0" i="0" u="none" strike="noStrike">
                          <a:solidFill>
                            <a:srgbClr val="000000"/>
                          </a:solidFill>
                          <a:effectLst/>
                          <a:latin typeface="+mj-lt"/>
                        </a:rPr>
                        <a:t>123.846</a:t>
                      </a:r>
                    </a:p>
                  </a:txBody>
                  <a:tcPr marL="6350" marR="6350" marT="6350" marB="0" anchor="ctr">
                    <a:lnR w="19050" cap="flat" cmpd="sng" algn="ctr">
                      <a:solidFill>
                        <a:schemeClr val="accent6">
                          <a:lumMod val="75000"/>
                        </a:schemeClr>
                      </a:solidFill>
                      <a:prstDash val="solid"/>
                      <a:round/>
                      <a:headEnd type="none" w="med" len="med"/>
                      <a:tailEnd type="none" w="med" len="med"/>
                    </a:lnR>
                  </a:tcPr>
                </a:tc>
                <a:tc>
                  <a:txBody>
                    <a:bodyPr/>
                    <a:lstStyle/>
                    <a:p>
                      <a:pPr algn="ctr" fontAlgn="b"/>
                      <a:r>
                        <a:rPr lang="es-AR" sz="1200" b="0" i="0" u="none" strike="noStrike" dirty="0">
                          <a:solidFill>
                            <a:srgbClr val="000000"/>
                          </a:solidFill>
                          <a:effectLst/>
                          <a:latin typeface="+mj-lt"/>
                        </a:rPr>
                        <a:t>-</a:t>
                      </a:r>
                    </a:p>
                  </a:txBody>
                  <a:tcPr marL="6350" marR="6350" marT="6350" marB="0" anchor="ctr">
                    <a:lnL w="19050" cap="flat" cmpd="sng" algn="ctr">
                      <a:solidFill>
                        <a:schemeClr val="accent6">
                          <a:lumMod val="75000"/>
                        </a:schemeClr>
                      </a:solidFill>
                      <a:prstDash val="solid"/>
                      <a:round/>
                      <a:headEnd type="none" w="med" len="med"/>
                      <a:tailEnd type="none" w="med" len="med"/>
                    </a:lnL>
                  </a:tcPr>
                </a:tc>
                <a:tc>
                  <a:txBody>
                    <a:bodyPr/>
                    <a:lstStyle/>
                    <a:p>
                      <a:pPr algn="ctr" fontAlgn="b"/>
                      <a:r>
                        <a:rPr lang="es-AR" sz="1200" b="0" i="0" u="none" strike="noStrike" dirty="0">
                          <a:solidFill>
                            <a:srgbClr val="000000"/>
                          </a:solidFill>
                          <a:effectLst/>
                          <a:latin typeface="+mj-lt"/>
                        </a:rPr>
                        <a:t>-</a:t>
                      </a:r>
                    </a:p>
                  </a:txBody>
                  <a:tcPr marL="6350" marR="6350" marT="6350" marB="0" anchor="ctr">
                    <a:lnR w="19050" cap="flat" cmpd="sng" algn="ctr">
                      <a:solidFill>
                        <a:schemeClr val="accent6">
                          <a:lumMod val="75000"/>
                        </a:schemeClr>
                      </a:solidFill>
                      <a:prstDash val="solid"/>
                      <a:round/>
                      <a:headEnd type="none" w="med" len="med"/>
                      <a:tailEnd type="none" w="med" len="med"/>
                    </a:lnR>
                  </a:tcPr>
                </a:tc>
                <a:tc>
                  <a:txBody>
                    <a:bodyPr/>
                    <a:lstStyle/>
                    <a:p>
                      <a:pPr algn="ctr" fontAlgn="b"/>
                      <a:r>
                        <a:rPr lang="es-AR" sz="1200" b="0" i="0" u="none" strike="noStrike" dirty="0">
                          <a:solidFill>
                            <a:srgbClr val="000000"/>
                          </a:solidFill>
                          <a:effectLst/>
                          <a:latin typeface="+mj-lt"/>
                        </a:rPr>
                        <a:t>123.846</a:t>
                      </a:r>
                    </a:p>
                  </a:txBody>
                  <a:tcPr marL="6350" marR="6350" marT="6350" marB="0" anchor="ctr">
                    <a:lnL w="19050" cap="flat" cmpd="sng" algn="ctr">
                      <a:solidFill>
                        <a:schemeClr val="accent6">
                          <a:lumMod val="75000"/>
                        </a:schemeClr>
                      </a:solidFill>
                      <a:prstDash val="solid"/>
                      <a:round/>
                      <a:headEnd type="none" w="med" len="med"/>
                      <a:tailEnd type="none" w="med" len="med"/>
                    </a:lnL>
                  </a:tcPr>
                </a:tc>
                <a:tc>
                  <a:txBody>
                    <a:bodyPr/>
                    <a:lstStyle/>
                    <a:p>
                      <a:pPr algn="ctr" fontAlgn="b"/>
                      <a:r>
                        <a:rPr lang="es-AR" sz="1200" b="0" i="0" u="none" strike="noStrike" dirty="0">
                          <a:solidFill>
                            <a:srgbClr val="000000"/>
                          </a:solidFill>
                          <a:effectLst/>
                          <a:latin typeface="+mj-lt"/>
                        </a:rPr>
                        <a:t>3,3%</a:t>
                      </a:r>
                    </a:p>
                  </a:txBody>
                  <a:tcPr marL="6350" marR="6350" marT="6350" marB="0" anchor="ctr">
                    <a:lnR w="19050" cap="flat" cmpd="sng" algn="ctr">
                      <a:solidFill>
                        <a:schemeClr val="accent6">
                          <a:lumMod val="75000"/>
                        </a:schemeClr>
                      </a:solidFill>
                      <a:prstDash val="solid"/>
                      <a:round/>
                      <a:headEnd type="none" w="med" len="med"/>
                      <a:tailEnd type="none" w="med" len="med"/>
                    </a:lnR>
                  </a:tcPr>
                </a:tc>
                <a:extLst>
                  <a:ext uri="{0D108BD9-81ED-4DB2-BD59-A6C34878D82A}">
                    <a16:rowId xmlns:a16="http://schemas.microsoft.com/office/drawing/2014/main" val="3457464625"/>
                  </a:ext>
                </a:extLst>
              </a:tr>
              <a:tr h="205318">
                <a:tc>
                  <a:txBody>
                    <a:bodyPr/>
                    <a:lstStyle/>
                    <a:p>
                      <a:pPr algn="l" fontAlgn="ctr"/>
                      <a:r>
                        <a:rPr lang="es-AR" sz="1200" u="none" strike="noStrike" dirty="0">
                          <a:effectLst/>
                          <a:latin typeface="+mj-lt"/>
                        </a:rPr>
                        <a:t>Chubut</a:t>
                      </a:r>
                      <a:endParaRPr lang="es-AR" sz="1200" b="0" i="0" u="none" strike="noStrike" dirty="0">
                        <a:solidFill>
                          <a:srgbClr val="000000"/>
                        </a:solidFill>
                        <a:effectLst/>
                        <a:latin typeface="+mj-lt"/>
                      </a:endParaRPr>
                    </a:p>
                  </a:txBody>
                  <a:tcPr marL="92477" marR="6165" marT="6165" marB="0" anchor="ctr"/>
                </a:tc>
                <a:tc>
                  <a:txBody>
                    <a:bodyPr/>
                    <a:lstStyle/>
                    <a:p>
                      <a:pPr algn="ctr" fontAlgn="b"/>
                      <a:r>
                        <a:rPr lang="es-AR" sz="1200" b="0" i="0" u="none" strike="noStrike">
                          <a:solidFill>
                            <a:srgbClr val="000000"/>
                          </a:solidFill>
                          <a:effectLst/>
                          <a:latin typeface="+mj-lt"/>
                        </a:rPr>
                        <a:t>160.771</a:t>
                      </a:r>
                    </a:p>
                  </a:txBody>
                  <a:tcPr marL="6350" marR="6350" marT="6350" marB="0" anchor="ctr">
                    <a:lnR w="19050" cap="flat" cmpd="sng" algn="ctr">
                      <a:solidFill>
                        <a:schemeClr val="accent6">
                          <a:lumMod val="75000"/>
                        </a:schemeClr>
                      </a:solidFill>
                      <a:prstDash val="solid"/>
                      <a:round/>
                      <a:headEnd type="none" w="med" len="med"/>
                      <a:tailEnd type="none" w="med" len="med"/>
                    </a:lnR>
                  </a:tcPr>
                </a:tc>
                <a:tc>
                  <a:txBody>
                    <a:bodyPr/>
                    <a:lstStyle/>
                    <a:p>
                      <a:pPr algn="ctr" fontAlgn="b"/>
                      <a:r>
                        <a:rPr lang="es-AR" sz="1200" b="0" i="0" u="none" strike="noStrike" dirty="0">
                          <a:solidFill>
                            <a:srgbClr val="000000"/>
                          </a:solidFill>
                          <a:effectLst/>
                          <a:latin typeface="+mj-lt"/>
                        </a:rPr>
                        <a:t>-</a:t>
                      </a:r>
                    </a:p>
                  </a:txBody>
                  <a:tcPr marL="6350" marR="6350" marT="6350" marB="0" anchor="ctr">
                    <a:lnL w="19050" cap="flat" cmpd="sng" algn="ctr">
                      <a:solidFill>
                        <a:schemeClr val="accent6">
                          <a:lumMod val="75000"/>
                        </a:schemeClr>
                      </a:solidFill>
                      <a:prstDash val="solid"/>
                      <a:round/>
                      <a:headEnd type="none" w="med" len="med"/>
                      <a:tailEnd type="none" w="med" len="med"/>
                    </a:lnL>
                  </a:tcPr>
                </a:tc>
                <a:tc>
                  <a:txBody>
                    <a:bodyPr/>
                    <a:lstStyle/>
                    <a:p>
                      <a:pPr algn="ctr" fontAlgn="b"/>
                      <a:r>
                        <a:rPr lang="es-AR" sz="1200" b="0" i="0" u="none" strike="noStrike" dirty="0">
                          <a:solidFill>
                            <a:srgbClr val="000000"/>
                          </a:solidFill>
                          <a:effectLst/>
                          <a:latin typeface="+mj-lt"/>
                        </a:rPr>
                        <a:t>-</a:t>
                      </a:r>
                    </a:p>
                  </a:txBody>
                  <a:tcPr marL="6350" marR="6350" marT="6350" marB="0" anchor="ctr">
                    <a:lnR w="19050" cap="flat" cmpd="sng" algn="ctr">
                      <a:solidFill>
                        <a:schemeClr val="accent6">
                          <a:lumMod val="75000"/>
                        </a:schemeClr>
                      </a:solidFill>
                      <a:prstDash val="solid"/>
                      <a:round/>
                      <a:headEnd type="none" w="med" len="med"/>
                      <a:tailEnd type="none" w="med" len="med"/>
                    </a:lnR>
                  </a:tcPr>
                </a:tc>
                <a:tc>
                  <a:txBody>
                    <a:bodyPr/>
                    <a:lstStyle/>
                    <a:p>
                      <a:pPr algn="ctr" fontAlgn="b"/>
                      <a:r>
                        <a:rPr lang="es-AR" sz="1200" b="0" i="0" u="none" strike="noStrike" dirty="0">
                          <a:solidFill>
                            <a:srgbClr val="000000"/>
                          </a:solidFill>
                          <a:effectLst/>
                          <a:latin typeface="+mj-lt"/>
                        </a:rPr>
                        <a:t>160.771</a:t>
                      </a:r>
                    </a:p>
                  </a:txBody>
                  <a:tcPr marL="6350" marR="6350" marT="6350" marB="0" anchor="ctr">
                    <a:lnL w="19050" cap="flat" cmpd="sng" algn="ctr">
                      <a:solidFill>
                        <a:schemeClr val="accent6">
                          <a:lumMod val="75000"/>
                        </a:schemeClr>
                      </a:solidFill>
                      <a:prstDash val="solid"/>
                      <a:round/>
                      <a:headEnd type="none" w="med" len="med"/>
                      <a:tailEnd type="none" w="med" len="med"/>
                    </a:lnL>
                  </a:tcPr>
                </a:tc>
                <a:tc>
                  <a:txBody>
                    <a:bodyPr/>
                    <a:lstStyle/>
                    <a:p>
                      <a:pPr algn="ctr" fontAlgn="b"/>
                      <a:r>
                        <a:rPr lang="es-AR" sz="1200" b="0" i="0" u="none" strike="noStrike" dirty="0">
                          <a:solidFill>
                            <a:srgbClr val="000000"/>
                          </a:solidFill>
                          <a:effectLst/>
                          <a:latin typeface="+mj-lt"/>
                        </a:rPr>
                        <a:t>4,2%</a:t>
                      </a:r>
                    </a:p>
                  </a:txBody>
                  <a:tcPr marL="6350" marR="6350" marT="6350" marB="0" anchor="ctr">
                    <a:lnR w="19050" cap="flat" cmpd="sng" algn="ctr">
                      <a:solidFill>
                        <a:schemeClr val="accent6">
                          <a:lumMod val="75000"/>
                        </a:schemeClr>
                      </a:solidFill>
                      <a:prstDash val="solid"/>
                      <a:round/>
                      <a:headEnd type="none" w="med" len="med"/>
                      <a:tailEnd type="none" w="med" len="med"/>
                    </a:lnR>
                  </a:tcPr>
                </a:tc>
                <a:extLst>
                  <a:ext uri="{0D108BD9-81ED-4DB2-BD59-A6C34878D82A}">
                    <a16:rowId xmlns:a16="http://schemas.microsoft.com/office/drawing/2014/main" val="590953760"/>
                  </a:ext>
                </a:extLst>
              </a:tr>
              <a:tr h="205318">
                <a:tc>
                  <a:txBody>
                    <a:bodyPr/>
                    <a:lstStyle/>
                    <a:p>
                      <a:pPr algn="l" fontAlgn="ctr"/>
                      <a:r>
                        <a:rPr lang="es-AR" sz="1200" u="none" strike="noStrike" dirty="0">
                          <a:effectLst/>
                          <a:latin typeface="+mj-lt"/>
                        </a:rPr>
                        <a:t>Río Negro</a:t>
                      </a:r>
                      <a:endParaRPr lang="es-AR" sz="1200" b="0" i="0" u="none" strike="noStrike" dirty="0">
                        <a:solidFill>
                          <a:srgbClr val="000000"/>
                        </a:solidFill>
                        <a:effectLst/>
                        <a:latin typeface="+mj-lt"/>
                      </a:endParaRPr>
                    </a:p>
                  </a:txBody>
                  <a:tcPr marL="92477" marR="6165" marT="6165" marB="0" anchor="ctr"/>
                </a:tc>
                <a:tc>
                  <a:txBody>
                    <a:bodyPr/>
                    <a:lstStyle/>
                    <a:p>
                      <a:pPr algn="ctr" fontAlgn="b"/>
                      <a:r>
                        <a:rPr lang="es-AR" sz="1200" b="0" i="0" u="none" strike="noStrike">
                          <a:solidFill>
                            <a:srgbClr val="000000"/>
                          </a:solidFill>
                          <a:effectLst/>
                          <a:latin typeface="+mj-lt"/>
                        </a:rPr>
                        <a:t>205.715</a:t>
                      </a:r>
                    </a:p>
                  </a:txBody>
                  <a:tcPr marL="6350" marR="6350" marT="6350" marB="0" anchor="ctr">
                    <a:lnR w="19050" cap="flat" cmpd="sng" algn="ctr">
                      <a:solidFill>
                        <a:schemeClr val="accent6">
                          <a:lumMod val="75000"/>
                        </a:schemeClr>
                      </a:solidFill>
                      <a:prstDash val="solid"/>
                      <a:round/>
                      <a:headEnd type="none" w="med" len="med"/>
                      <a:tailEnd type="none" w="med" len="med"/>
                    </a:lnR>
                  </a:tcPr>
                </a:tc>
                <a:tc>
                  <a:txBody>
                    <a:bodyPr/>
                    <a:lstStyle/>
                    <a:p>
                      <a:pPr algn="ctr" fontAlgn="b"/>
                      <a:r>
                        <a:rPr lang="es-AR" sz="1200" b="0" i="0" u="none" strike="noStrike" dirty="0">
                          <a:solidFill>
                            <a:srgbClr val="000000"/>
                          </a:solidFill>
                          <a:effectLst/>
                          <a:latin typeface="+mj-lt"/>
                        </a:rPr>
                        <a:t>-</a:t>
                      </a:r>
                    </a:p>
                  </a:txBody>
                  <a:tcPr marL="6350" marR="6350" marT="6350" marB="0" anchor="ctr">
                    <a:lnL w="19050" cap="flat" cmpd="sng" algn="ctr">
                      <a:solidFill>
                        <a:schemeClr val="accent6">
                          <a:lumMod val="75000"/>
                        </a:schemeClr>
                      </a:solidFill>
                      <a:prstDash val="solid"/>
                      <a:round/>
                      <a:headEnd type="none" w="med" len="med"/>
                      <a:tailEnd type="none" w="med" len="med"/>
                    </a:lnL>
                  </a:tcPr>
                </a:tc>
                <a:tc>
                  <a:txBody>
                    <a:bodyPr/>
                    <a:lstStyle/>
                    <a:p>
                      <a:pPr algn="ctr" fontAlgn="b"/>
                      <a:r>
                        <a:rPr lang="es-AR" sz="1200" b="0" i="0" u="none" strike="noStrike" dirty="0">
                          <a:solidFill>
                            <a:srgbClr val="000000"/>
                          </a:solidFill>
                          <a:effectLst/>
                          <a:latin typeface="+mj-lt"/>
                        </a:rPr>
                        <a:t>-</a:t>
                      </a:r>
                    </a:p>
                  </a:txBody>
                  <a:tcPr marL="6350" marR="6350" marT="6350" marB="0" anchor="ctr">
                    <a:lnR w="19050" cap="flat" cmpd="sng" algn="ctr">
                      <a:solidFill>
                        <a:schemeClr val="accent6">
                          <a:lumMod val="75000"/>
                        </a:schemeClr>
                      </a:solidFill>
                      <a:prstDash val="solid"/>
                      <a:round/>
                      <a:headEnd type="none" w="med" len="med"/>
                      <a:tailEnd type="none" w="med" len="med"/>
                    </a:lnR>
                  </a:tcPr>
                </a:tc>
                <a:tc>
                  <a:txBody>
                    <a:bodyPr/>
                    <a:lstStyle/>
                    <a:p>
                      <a:pPr algn="ctr" fontAlgn="b"/>
                      <a:r>
                        <a:rPr lang="es-AR" sz="1200" b="0" i="0" u="none" strike="noStrike" dirty="0">
                          <a:solidFill>
                            <a:srgbClr val="000000"/>
                          </a:solidFill>
                          <a:effectLst/>
                          <a:latin typeface="+mj-lt"/>
                        </a:rPr>
                        <a:t>205.715</a:t>
                      </a:r>
                    </a:p>
                  </a:txBody>
                  <a:tcPr marL="6350" marR="6350" marT="6350" marB="0" anchor="ctr">
                    <a:lnL w="19050" cap="flat" cmpd="sng" algn="ctr">
                      <a:solidFill>
                        <a:schemeClr val="accent6">
                          <a:lumMod val="75000"/>
                        </a:schemeClr>
                      </a:solidFill>
                      <a:prstDash val="solid"/>
                      <a:round/>
                      <a:headEnd type="none" w="med" len="med"/>
                      <a:tailEnd type="none" w="med" len="med"/>
                    </a:lnL>
                  </a:tcPr>
                </a:tc>
                <a:tc>
                  <a:txBody>
                    <a:bodyPr/>
                    <a:lstStyle/>
                    <a:p>
                      <a:pPr algn="ctr" fontAlgn="b"/>
                      <a:r>
                        <a:rPr lang="es-AR" sz="1200" b="0" i="0" u="none" strike="noStrike" dirty="0">
                          <a:solidFill>
                            <a:srgbClr val="000000"/>
                          </a:solidFill>
                          <a:effectLst/>
                          <a:latin typeface="+mj-lt"/>
                        </a:rPr>
                        <a:t>5,4%</a:t>
                      </a:r>
                    </a:p>
                  </a:txBody>
                  <a:tcPr marL="6350" marR="6350" marT="6350" marB="0" anchor="ctr">
                    <a:lnR w="19050" cap="flat" cmpd="sng" algn="ctr">
                      <a:solidFill>
                        <a:schemeClr val="accent6">
                          <a:lumMod val="75000"/>
                        </a:schemeClr>
                      </a:solidFill>
                      <a:prstDash val="solid"/>
                      <a:round/>
                      <a:headEnd type="none" w="med" len="med"/>
                      <a:tailEnd type="none" w="med" len="med"/>
                    </a:lnR>
                  </a:tcPr>
                </a:tc>
                <a:extLst>
                  <a:ext uri="{0D108BD9-81ED-4DB2-BD59-A6C34878D82A}">
                    <a16:rowId xmlns:a16="http://schemas.microsoft.com/office/drawing/2014/main" val="1453205911"/>
                  </a:ext>
                </a:extLst>
              </a:tr>
              <a:tr h="205318">
                <a:tc>
                  <a:txBody>
                    <a:bodyPr/>
                    <a:lstStyle/>
                    <a:p>
                      <a:pPr algn="l" fontAlgn="ctr"/>
                      <a:r>
                        <a:rPr lang="es-AR" sz="1200" u="none" strike="noStrike" dirty="0">
                          <a:effectLst/>
                          <a:latin typeface="+mj-lt"/>
                        </a:rPr>
                        <a:t>Santa Cruz</a:t>
                      </a:r>
                      <a:endParaRPr lang="es-AR" sz="1200" b="0" i="0" u="none" strike="noStrike" dirty="0">
                        <a:solidFill>
                          <a:srgbClr val="000000"/>
                        </a:solidFill>
                        <a:effectLst/>
                        <a:latin typeface="+mj-lt"/>
                      </a:endParaRPr>
                    </a:p>
                  </a:txBody>
                  <a:tcPr marL="92477" marR="6165" marT="6165" marB="0" anchor="ctr"/>
                </a:tc>
                <a:tc>
                  <a:txBody>
                    <a:bodyPr/>
                    <a:lstStyle/>
                    <a:p>
                      <a:pPr algn="ctr" fontAlgn="b"/>
                      <a:r>
                        <a:rPr lang="es-AR" sz="1200" b="0" i="0" u="none" strike="noStrike">
                          <a:solidFill>
                            <a:srgbClr val="000000"/>
                          </a:solidFill>
                          <a:effectLst/>
                          <a:latin typeface="+mj-lt"/>
                        </a:rPr>
                        <a:t>52.626</a:t>
                      </a:r>
                    </a:p>
                  </a:txBody>
                  <a:tcPr marL="6350" marR="6350" marT="6350" marB="0" anchor="ctr">
                    <a:lnR w="19050" cap="flat" cmpd="sng" algn="ctr">
                      <a:solidFill>
                        <a:schemeClr val="accent6">
                          <a:lumMod val="75000"/>
                        </a:schemeClr>
                      </a:solidFill>
                      <a:prstDash val="solid"/>
                      <a:round/>
                      <a:headEnd type="none" w="med" len="med"/>
                      <a:tailEnd type="none" w="med" len="med"/>
                    </a:lnR>
                  </a:tcPr>
                </a:tc>
                <a:tc>
                  <a:txBody>
                    <a:bodyPr/>
                    <a:lstStyle/>
                    <a:p>
                      <a:pPr algn="ctr" fontAlgn="b"/>
                      <a:r>
                        <a:rPr lang="es-AR" sz="1200" b="0" i="0" u="none" strike="noStrike" dirty="0">
                          <a:solidFill>
                            <a:srgbClr val="000000"/>
                          </a:solidFill>
                          <a:effectLst/>
                          <a:latin typeface="+mj-lt"/>
                        </a:rPr>
                        <a:t>-</a:t>
                      </a:r>
                    </a:p>
                  </a:txBody>
                  <a:tcPr marL="6350" marR="6350" marT="6350" marB="0" anchor="ctr">
                    <a:lnL w="19050" cap="flat" cmpd="sng" algn="ctr">
                      <a:solidFill>
                        <a:schemeClr val="accent6">
                          <a:lumMod val="75000"/>
                        </a:schemeClr>
                      </a:solidFill>
                      <a:prstDash val="solid"/>
                      <a:round/>
                      <a:headEnd type="none" w="med" len="med"/>
                      <a:tailEnd type="none" w="med" len="med"/>
                    </a:lnL>
                  </a:tcPr>
                </a:tc>
                <a:tc>
                  <a:txBody>
                    <a:bodyPr/>
                    <a:lstStyle/>
                    <a:p>
                      <a:pPr algn="ctr" fontAlgn="b"/>
                      <a:r>
                        <a:rPr lang="es-AR" sz="1200" b="0" i="0" u="none" strike="noStrike" dirty="0">
                          <a:solidFill>
                            <a:srgbClr val="000000"/>
                          </a:solidFill>
                          <a:effectLst/>
                          <a:latin typeface="+mj-lt"/>
                        </a:rPr>
                        <a:t>-</a:t>
                      </a:r>
                    </a:p>
                  </a:txBody>
                  <a:tcPr marL="6350" marR="6350" marT="6350" marB="0" anchor="ctr">
                    <a:lnR w="19050" cap="flat" cmpd="sng" algn="ctr">
                      <a:solidFill>
                        <a:schemeClr val="accent6">
                          <a:lumMod val="75000"/>
                        </a:schemeClr>
                      </a:solidFill>
                      <a:prstDash val="solid"/>
                      <a:round/>
                      <a:headEnd type="none" w="med" len="med"/>
                      <a:tailEnd type="none" w="med" len="med"/>
                    </a:lnR>
                  </a:tcPr>
                </a:tc>
                <a:tc>
                  <a:txBody>
                    <a:bodyPr/>
                    <a:lstStyle/>
                    <a:p>
                      <a:pPr algn="ctr" fontAlgn="b"/>
                      <a:r>
                        <a:rPr lang="es-AR" sz="1200" b="0" i="0" u="none" strike="noStrike" dirty="0">
                          <a:solidFill>
                            <a:srgbClr val="000000"/>
                          </a:solidFill>
                          <a:effectLst/>
                          <a:latin typeface="+mj-lt"/>
                        </a:rPr>
                        <a:t>52.626</a:t>
                      </a:r>
                    </a:p>
                  </a:txBody>
                  <a:tcPr marL="6350" marR="6350" marT="6350" marB="0" anchor="ctr">
                    <a:lnL w="19050" cap="flat" cmpd="sng" algn="ctr">
                      <a:solidFill>
                        <a:schemeClr val="accent6">
                          <a:lumMod val="75000"/>
                        </a:schemeClr>
                      </a:solidFill>
                      <a:prstDash val="solid"/>
                      <a:round/>
                      <a:headEnd type="none" w="med" len="med"/>
                      <a:tailEnd type="none" w="med" len="med"/>
                    </a:lnL>
                  </a:tcPr>
                </a:tc>
                <a:tc>
                  <a:txBody>
                    <a:bodyPr/>
                    <a:lstStyle/>
                    <a:p>
                      <a:pPr algn="ctr" fontAlgn="b"/>
                      <a:r>
                        <a:rPr lang="es-AR" sz="1200" b="0" i="0" u="none" strike="noStrike" dirty="0">
                          <a:solidFill>
                            <a:srgbClr val="000000"/>
                          </a:solidFill>
                          <a:effectLst/>
                          <a:latin typeface="+mj-lt"/>
                        </a:rPr>
                        <a:t>1,4%</a:t>
                      </a:r>
                    </a:p>
                  </a:txBody>
                  <a:tcPr marL="6350" marR="6350" marT="6350" marB="0" anchor="ctr">
                    <a:lnR w="19050" cap="flat" cmpd="sng" algn="ctr">
                      <a:solidFill>
                        <a:schemeClr val="accent6">
                          <a:lumMod val="75000"/>
                        </a:schemeClr>
                      </a:solidFill>
                      <a:prstDash val="solid"/>
                      <a:round/>
                      <a:headEnd type="none" w="med" len="med"/>
                      <a:tailEnd type="none" w="med" len="med"/>
                    </a:lnR>
                  </a:tcPr>
                </a:tc>
                <a:extLst>
                  <a:ext uri="{0D108BD9-81ED-4DB2-BD59-A6C34878D82A}">
                    <a16:rowId xmlns:a16="http://schemas.microsoft.com/office/drawing/2014/main" val="2448173933"/>
                  </a:ext>
                </a:extLst>
              </a:tr>
              <a:tr h="205318">
                <a:tc>
                  <a:txBody>
                    <a:bodyPr/>
                    <a:lstStyle/>
                    <a:p>
                      <a:pPr algn="l" fontAlgn="ctr"/>
                      <a:r>
                        <a:rPr lang="es-AR" sz="1200" u="none" strike="noStrike" dirty="0">
                          <a:effectLst/>
                          <a:latin typeface="+mj-lt"/>
                        </a:rPr>
                        <a:t>Neuquén</a:t>
                      </a:r>
                      <a:endParaRPr lang="es-AR" sz="1200" b="0" i="0" u="none" strike="noStrike" dirty="0">
                        <a:solidFill>
                          <a:srgbClr val="000000"/>
                        </a:solidFill>
                        <a:effectLst/>
                        <a:latin typeface="+mj-lt"/>
                      </a:endParaRPr>
                    </a:p>
                  </a:txBody>
                  <a:tcPr marL="92477" marR="6165" marT="6165" marB="0" anchor="ctr"/>
                </a:tc>
                <a:tc>
                  <a:txBody>
                    <a:bodyPr/>
                    <a:lstStyle/>
                    <a:p>
                      <a:pPr algn="ctr" fontAlgn="b"/>
                      <a:r>
                        <a:rPr lang="es-AR" sz="1200" b="0" i="0" u="none" strike="noStrike">
                          <a:solidFill>
                            <a:srgbClr val="000000"/>
                          </a:solidFill>
                          <a:effectLst/>
                          <a:latin typeface="+mj-lt"/>
                        </a:rPr>
                        <a:t>169.914</a:t>
                      </a:r>
                    </a:p>
                  </a:txBody>
                  <a:tcPr marL="6350" marR="6350" marT="6350" marB="0" anchor="ctr">
                    <a:lnR w="19050" cap="flat" cmpd="sng" algn="ctr">
                      <a:solidFill>
                        <a:schemeClr val="accent6">
                          <a:lumMod val="75000"/>
                        </a:schemeClr>
                      </a:solidFill>
                      <a:prstDash val="solid"/>
                      <a:round/>
                      <a:headEnd type="none" w="med" len="med"/>
                      <a:tailEnd type="none" w="med" len="med"/>
                    </a:lnR>
                  </a:tcPr>
                </a:tc>
                <a:tc>
                  <a:txBody>
                    <a:bodyPr/>
                    <a:lstStyle/>
                    <a:p>
                      <a:pPr algn="ctr" fontAlgn="b"/>
                      <a:r>
                        <a:rPr lang="es-AR" sz="1200" b="0" i="0" u="none" strike="noStrike" dirty="0">
                          <a:solidFill>
                            <a:srgbClr val="000000"/>
                          </a:solidFill>
                          <a:effectLst/>
                          <a:latin typeface="+mj-lt"/>
                        </a:rPr>
                        <a:t>-</a:t>
                      </a:r>
                    </a:p>
                  </a:txBody>
                  <a:tcPr marL="6350" marR="6350" marT="6350" marB="0" anchor="ctr">
                    <a:lnL w="19050" cap="flat" cmpd="sng" algn="ctr">
                      <a:solidFill>
                        <a:schemeClr val="accent6">
                          <a:lumMod val="75000"/>
                        </a:schemeClr>
                      </a:solidFill>
                      <a:prstDash val="solid"/>
                      <a:round/>
                      <a:headEnd type="none" w="med" len="med"/>
                      <a:tailEnd type="none" w="med" len="med"/>
                    </a:lnL>
                  </a:tcPr>
                </a:tc>
                <a:tc>
                  <a:txBody>
                    <a:bodyPr/>
                    <a:lstStyle/>
                    <a:p>
                      <a:pPr algn="ctr" fontAlgn="b"/>
                      <a:r>
                        <a:rPr lang="es-AR" sz="1200" b="0" i="0" u="none" strike="noStrike" dirty="0">
                          <a:solidFill>
                            <a:srgbClr val="000000"/>
                          </a:solidFill>
                          <a:effectLst/>
                          <a:latin typeface="+mj-lt"/>
                        </a:rPr>
                        <a:t>-</a:t>
                      </a:r>
                    </a:p>
                  </a:txBody>
                  <a:tcPr marL="6350" marR="6350" marT="6350" marB="0" anchor="ctr">
                    <a:lnR w="19050" cap="flat" cmpd="sng" algn="ctr">
                      <a:solidFill>
                        <a:schemeClr val="accent6">
                          <a:lumMod val="75000"/>
                        </a:schemeClr>
                      </a:solidFill>
                      <a:prstDash val="solid"/>
                      <a:round/>
                      <a:headEnd type="none" w="med" len="med"/>
                      <a:tailEnd type="none" w="med" len="med"/>
                    </a:lnR>
                  </a:tcPr>
                </a:tc>
                <a:tc>
                  <a:txBody>
                    <a:bodyPr/>
                    <a:lstStyle/>
                    <a:p>
                      <a:pPr algn="ctr" fontAlgn="b"/>
                      <a:r>
                        <a:rPr lang="es-AR" sz="1200" b="0" i="0" u="none" strike="noStrike" dirty="0">
                          <a:solidFill>
                            <a:srgbClr val="000000"/>
                          </a:solidFill>
                          <a:effectLst/>
                          <a:latin typeface="+mj-lt"/>
                        </a:rPr>
                        <a:t>169.914</a:t>
                      </a:r>
                    </a:p>
                  </a:txBody>
                  <a:tcPr marL="6350" marR="6350" marT="6350" marB="0" anchor="ctr">
                    <a:lnL w="19050" cap="flat" cmpd="sng" algn="ctr">
                      <a:solidFill>
                        <a:schemeClr val="accent6">
                          <a:lumMod val="75000"/>
                        </a:schemeClr>
                      </a:solidFill>
                      <a:prstDash val="solid"/>
                      <a:round/>
                      <a:headEnd type="none" w="med" len="med"/>
                      <a:tailEnd type="none" w="med" len="med"/>
                    </a:lnL>
                  </a:tcPr>
                </a:tc>
                <a:tc>
                  <a:txBody>
                    <a:bodyPr/>
                    <a:lstStyle/>
                    <a:p>
                      <a:pPr algn="ctr" fontAlgn="b"/>
                      <a:r>
                        <a:rPr lang="es-AR" sz="1200" b="0" i="0" u="none" strike="noStrike" dirty="0">
                          <a:solidFill>
                            <a:srgbClr val="000000"/>
                          </a:solidFill>
                          <a:effectLst/>
                          <a:latin typeface="+mj-lt"/>
                        </a:rPr>
                        <a:t>4,5%</a:t>
                      </a:r>
                    </a:p>
                  </a:txBody>
                  <a:tcPr marL="6350" marR="6350" marT="6350" marB="0" anchor="ctr">
                    <a:lnR w="19050" cap="flat" cmpd="sng" algn="ctr">
                      <a:solidFill>
                        <a:schemeClr val="accent6">
                          <a:lumMod val="75000"/>
                        </a:schemeClr>
                      </a:solidFill>
                      <a:prstDash val="solid"/>
                      <a:round/>
                      <a:headEnd type="none" w="med" len="med"/>
                      <a:tailEnd type="none" w="med" len="med"/>
                    </a:lnR>
                  </a:tcPr>
                </a:tc>
                <a:extLst>
                  <a:ext uri="{0D108BD9-81ED-4DB2-BD59-A6C34878D82A}">
                    <a16:rowId xmlns:a16="http://schemas.microsoft.com/office/drawing/2014/main" val="2664243548"/>
                  </a:ext>
                </a:extLst>
              </a:tr>
              <a:tr h="366812">
                <a:tc>
                  <a:txBody>
                    <a:bodyPr/>
                    <a:lstStyle/>
                    <a:p>
                      <a:pPr algn="l" fontAlgn="ctr"/>
                      <a:r>
                        <a:rPr lang="es-ES" sz="1200" u="none" strike="noStrike" dirty="0">
                          <a:effectLst/>
                          <a:latin typeface="+mj-lt"/>
                        </a:rPr>
                        <a:t>Tierra del Fuego, Antártida e Islas del Atlántico Sur</a:t>
                      </a:r>
                      <a:endParaRPr lang="es-ES" sz="1200" b="0" i="0" u="none" strike="noStrike" dirty="0">
                        <a:solidFill>
                          <a:srgbClr val="000000"/>
                        </a:solidFill>
                        <a:effectLst/>
                        <a:latin typeface="+mj-lt"/>
                      </a:endParaRPr>
                    </a:p>
                  </a:txBody>
                  <a:tcPr marL="92477" marR="6165" marT="6165" marB="0" anchor="ctr"/>
                </a:tc>
                <a:tc>
                  <a:txBody>
                    <a:bodyPr/>
                    <a:lstStyle/>
                    <a:p>
                      <a:pPr algn="ctr" fontAlgn="b"/>
                      <a:r>
                        <a:rPr lang="es-AR" sz="1200" b="0" i="0" u="none" strike="noStrike" dirty="0">
                          <a:solidFill>
                            <a:srgbClr val="000000"/>
                          </a:solidFill>
                          <a:effectLst/>
                          <a:latin typeface="+mj-lt"/>
                        </a:rPr>
                        <a:t>44.673</a:t>
                      </a:r>
                    </a:p>
                  </a:txBody>
                  <a:tcPr marL="6350" marR="6350" marT="6350" marB="0" anchor="ctr">
                    <a:lnR w="19050" cap="flat" cmpd="sng" algn="ctr">
                      <a:solidFill>
                        <a:schemeClr val="accent6">
                          <a:lumMod val="75000"/>
                        </a:schemeClr>
                      </a:solidFill>
                      <a:prstDash val="solid"/>
                      <a:round/>
                      <a:headEnd type="none" w="med" len="med"/>
                      <a:tailEnd type="none" w="med" len="med"/>
                    </a:lnR>
                  </a:tcPr>
                </a:tc>
                <a:tc>
                  <a:txBody>
                    <a:bodyPr/>
                    <a:lstStyle/>
                    <a:p>
                      <a:pPr algn="ctr" fontAlgn="b"/>
                      <a:r>
                        <a:rPr lang="es-AR" sz="1200" b="0" i="0" u="none" strike="noStrike" dirty="0">
                          <a:solidFill>
                            <a:srgbClr val="000000"/>
                          </a:solidFill>
                          <a:effectLst/>
                          <a:latin typeface="+mj-lt"/>
                        </a:rPr>
                        <a:t>-</a:t>
                      </a:r>
                    </a:p>
                  </a:txBody>
                  <a:tcPr marL="6350" marR="6350" marT="6350" marB="0" anchor="ctr">
                    <a:lnL w="19050" cap="flat" cmpd="sng" algn="ctr">
                      <a:solidFill>
                        <a:schemeClr val="accent6">
                          <a:lumMod val="75000"/>
                        </a:schemeClr>
                      </a:solidFill>
                      <a:prstDash val="solid"/>
                      <a:round/>
                      <a:headEnd type="none" w="med" len="med"/>
                      <a:tailEnd type="none" w="med" len="med"/>
                    </a:lnL>
                    <a:lnB w="19050" cap="flat" cmpd="sng" algn="ctr">
                      <a:solidFill>
                        <a:schemeClr val="accent6">
                          <a:lumMod val="75000"/>
                        </a:schemeClr>
                      </a:solidFill>
                      <a:prstDash val="solid"/>
                      <a:round/>
                      <a:headEnd type="none" w="med" len="med"/>
                      <a:tailEnd type="none" w="med" len="med"/>
                    </a:lnB>
                  </a:tcPr>
                </a:tc>
                <a:tc>
                  <a:txBody>
                    <a:bodyPr/>
                    <a:lstStyle/>
                    <a:p>
                      <a:pPr algn="ctr" fontAlgn="b"/>
                      <a:r>
                        <a:rPr lang="es-AR" sz="1200" b="0" i="0" u="none" strike="noStrike" dirty="0">
                          <a:solidFill>
                            <a:srgbClr val="000000"/>
                          </a:solidFill>
                          <a:effectLst/>
                          <a:latin typeface="+mj-lt"/>
                        </a:rPr>
                        <a:t>-</a:t>
                      </a:r>
                    </a:p>
                  </a:txBody>
                  <a:tcPr marL="6350" marR="6350" marT="6350" marB="0" anchor="ctr">
                    <a:lnR w="19050" cap="flat" cmpd="sng" algn="ctr">
                      <a:solidFill>
                        <a:schemeClr val="accent6">
                          <a:lumMod val="75000"/>
                        </a:schemeClr>
                      </a:solidFill>
                      <a:prstDash val="solid"/>
                      <a:round/>
                      <a:headEnd type="none" w="med" len="med"/>
                      <a:tailEnd type="none" w="med" len="med"/>
                    </a:lnR>
                    <a:lnB w="19050" cap="flat" cmpd="sng" algn="ctr">
                      <a:solidFill>
                        <a:schemeClr val="accent6">
                          <a:lumMod val="75000"/>
                        </a:schemeClr>
                      </a:solidFill>
                      <a:prstDash val="solid"/>
                      <a:round/>
                      <a:headEnd type="none" w="med" len="med"/>
                      <a:tailEnd type="none" w="med" len="med"/>
                    </a:lnB>
                  </a:tcPr>
                </a:tc>
                <a:tc>
                  <a:txBody>
                    <a:bodyPr/>
                    <a:lstStyle/>
                    <a:p>
                      <a:pPr algn="ctr" fontAlgn="b"/>
                      <a:r>
                        <a:rPr lang="es-AR" sz="1200" b="0" i="0" u="none" strike="noStrike" dirty="0">
                          <a:solidFill>
                            <a:srgbClr val="000000"/>
                          </a:solidFill>
                          <a:effectLst/>
                          <a:latin typeface="+mj-lt"/>
                        </a:rPr>
                        <a:t>44.673</a:t>
                      </a:r>
                    </a:p>
                  </a:txBody>
                  <a:tcPr marL="6350" marR="6350" marT="6350" marB="0" anchor="ctr">
                    <a:lnL w="19050" cap="flat" cmpd="sng" algn="ctr">
                      <a:solidFill>
                        <a:schemeClr val="accent6">
                          <a:lumMod val="75000"/>
                        </a:schemeClr>
                      </a:solidFill>
                      <a:prstDash val="solid"/>
                      <a:round/>
                      <a:headEnd type="none" w="med" len="med"/>
                      <a:tailEnd type="none" w="med" len="med"/>
                    </a:lnL>
                    <a:lnB w="19050" cap="flat" cmpd="sng" algn="ctr">
                      <a:solidFill>
                        <a:schemeClr val="accent6">
                          <a:lumMod val="75000"/>
                        </a:schemeClr>
                      </a:solidFill>
                      <a:prstDash val="solid"/>
                      <a:round/>
                      <a:headEnd type="none" w="med" len="med"/>
                      <a:tailEnd type="none" w="med" len="med"/>
                    </a:lnB>
                  </a:tcPr>
                </a:tc>
                <a:tc>
                  <a:txBody>
                    <a:bodyPr/>
                    <a:lstStyle/>
                    <a:p>
                      <a:pPr algn="ctr" fontAlgn="b"/>
                      <a:r>
                        <a:rPr lang="es-AR" sz="1200" b="0" i="0" u="none" strike="noStrike" dirty="0">
                          <a:solidFill>
                            <a:srgbClr val="000000"/>
                          </a:solidFill>
                          <a:effectLst/>
                          <a:latin typeface="+mj-lt"/>
                        </a:rPr>
                        <a:t>1,2%</a:t>
                      </a:r>
                    </a:p>
                  </a:txBody>
                  <a:tcPr marL="6350" marR="6350" marT="6350" marB="0" anchor="ctr">
                    <a:lnR w="19050" cap="flat" cmpd="sng" algn="ctr">
                      <a:solidFill>
                        <a:schemeClr val="accent6">
                          <a:lumMod val="75000"/>
                        </a:schemeClr>
                      </a:solidFill>
                      <a:prstDash val="solid"/>
                      <a:round/>
                      <a:headEnd type="none" w="med" len="med"/>
                      <a:tailEnd type="none" w="med" len="med"/>
                    </a:lnR>
                    <a:lnB w="1905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3145653016"/>
                  </a:ext>
                </a:extLst>
              </a:tr>
            </a:tbl>
          </a:graphicData>
        </a:graphic>
      </p:graphicFrame>
    </p:spTree>
    <p:extLst>
      <p:ext uri="{BB962C8B-B14F-4D97-AF65-F5344CB8AC3E}">
        <p14:creationId xmlns:p14="http://schemas.microsoft.com/office/powerpoint/2010/main" val="2964477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D6268A6D-05BA-4722-BA51-60FDC8FD7B00}"/>
              </a:ext>
            </a:extLst>
          </p:cNvPr>
          <p:cNvSpPr>
            <a:spLocks noGrp="1"/>
          </p:cNvSpPr>
          <p:nvPr>
            <p:ph type="sldNum" sz="quarter" idx="12"/>
          </p:nvPr>
        </p:nvSpPr>
        <p:spPr>
          <a:xfrm>
            <a:off x="9406083" y="6492875"/>
            <a:ext cx="2743200" cy="365125"/>
          </a:xfrm>
        </p:spPr>
        <p:txBody>
          <a:bodyPr/>
          <a:lstStyle/>
          <a:p>
            <a:fld id="{990A5BB3-153D-4FCC-AD4D-D2383AB37645}" type="slidenum">
              <a:rPr lang="es-AR" smtClean="0">
                <a:latin typeface="+mj-lt"/>
              </a:rPr>
              <a:t>6</a:t>
            </a:fld>
            <a:endParaRPr lang="es-AR">
              <a:latin typeface="+mj-lt"/>
            </a:endParaRPr>
          </a:p>
        </p:txBody>
      </p:sp>
      <p:cxnSp>
        <p:nvCxnSpPr>
          <p:cNvPr id="24" name="Conector recto 23">
            <a:extLst>
              <a:ext uri="{FF2B5EF4-FFF2-40B4-BE49-F238E27FC236}">
                <a16:creationId xmlns:a16="http://schemas.microsoft.com/office/drawing/2014/main" id="{EAFEF3CB-50C5-4CD8-8656-644B1AA91FA4}"/>
              </a:ext>
            </a:extLst>
          </p:cNvPr>
          <p:cNvCxnSpPr>
            <a:cxnSpLocks/>
          </p:cNvCxnSpPr>
          <p:nvPr/>
        </p:nvCxnSpPr>
        <p:spPr>
          <a:xfrm>
            <a:off x="0" y="761161"/>
            <a:ext cx="7826929" cy="0"/>
          </a:xfrm>
          <a:prstGeom prst="line">
            <a:avLst/>
          </a:prstGeom>
          <a:ln w="28575">
            <a:solidFill>
              <a:srgbClr val="92D050"/>
            </a:solidFill>
          </a:ln>
        </p:spPr>
        <p:style>
          <a:lnRef idx="3">
            <a:schemeClr val="accent1"/>
          </a:lnRef>
          <a:fillRef idx="0">
            <a:schemeClr val="accent1"/>
          </a:fillRef>
          <a:effectRef idx="2">
            <a:schemeClr val="accent1"/>
          </a:effectRef>
          <a:fontRef idx="minor">
            <a:schemeClr val="tx1"/>
          </a:fontRef>
        </p:style>
      </p:cxnSp>
      <p:cxnSp>
        <p:nvCxnSpPr>
          <p:cNvPr id="22" name="Conector recto 21">
            <a:extLst>
              <a:ext uri="{FF2B5EF4-FFF2-40B4-BE49-F238E27FC236}">
                <a16:creationId xmlns:a16="http://schemas.microsoft.com/office/drawing/2014/main" id="{521B6897-E0B8-4DC4-A1E8-811B96768281}"/>
              </a:ext>
            </a:extLst>
          </p:cNvPr>
          <p:cNvCxnSpPr>
            <a:cxnSpLocks/>
            <a:stCxn id="46" idx="2"/>
          </p:cNvCxnSpPr>
          <p:nvPr/>
        </p:nvCxnSpPr>
        <p:spPr>
          <a:xfrm>
            <a:off x="571295" y="2629130"/>
            <a:ext cx="11270934" cy="33415"/>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EA63972E-2CB6-47B0-B744-4B0B6A4BA596}"/>
              </a:ext>
            </a:extLst>
          </p:cNvPr>
          <p:cNvCxnSpPr>
            <a:cxnSpLocks/>
          </p:cNvCxnSpPr>
          <p:nvPr/>
        </p:nvCxnSpPr>
        <p:spPr>
          <a:xfrm>
            <a:off x="571295" y="4823623"/>
            <a:ext cx="11288424" cy="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a16="http://schemas.microsoft.com/office/drawing/2014/main" id="{6C87AD45-874F-4BC4-AEDA-C6FE9E14B661}"/>
              </a:ext>
            </a:extLst>
          </p:cNvPr>
          <p:cNvCxnSpPr>
            <a:cxnSpLocks/>
          </p:cNvCxnSpPr>
          <p:nvPr/>
        </p:nvCxnSpPr>
        <p:spPr>
          <a:xfrm>
            <a:off x="571295" y="5820360"/>
            <a:ext cx="11288423" cy="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1" name="Título 4">
            <a:extLst>
              <a:ext uri="{FF2B5EF4-FFF2-40B4-BE49-F238E27FC236}">
                <a16:creationId xmlns:a16="http://schemas.microsoft.com/office/drawing/2014/main" id="{97EE6137-D7DC-45DD-AAEB-6CDD3A4EF1DB}"/>
              </a:ext>
            </a:extLst>
          </p:cNvPr>
          <p:cNvSpPr txBox="1">
            <a:spLocks/>
          </p:cNvSpPr>
          <p:nvPr/>
        </p:nvSpPr>
        <p:spPr>
          <a:xfrm>
            <a:off x="182744" y="-76451"/>
            <a:ext cx="10515600" cy="9860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400" b="1" dirty="0">
                <a:solidFill>
                  <a:srgbClr val="2B5A70"/>
                </a:solidFill>
                <a:cs typeface="Arial" panose="020B0604020202020204" pitchFamily="34" charset="0"/>
              </a:rPr>
              <a:t>AMPLIACIÓN DEL RÉGIMEN DE ZONA FRÍA - BENEFICIARIOS TOTALES POR DEPARTAMENTO</a:t>
            </a:r>
          </a:p>
        </p:txBody>
      </p:sp>
      <p:graphicFrame>
        <p:nvGraphicFramePr>
          <p:cNvPr id="9" name="Tabla 8">
            <a:extLst>
              <a:ext uri="{FF2B5EF4-FFF2-40B4-BE49-F238E27FC236}">
                <a16:creationId xmlns:a16="http://schemas.microsoft.com/office/drawing/2014/main" id="{FA476715-CFB6-49AE-820D-5B91A407BAE6}"/>
              </a:ext>
            </a:extLst>
          </p:cNvPr>
          <p:cNvGraphicFramePr>
            <a:graphicFrameLocks noGrp="1"/>
          </p:cNvGraphicFramePr>
          <p:nvPr>
            <p:extLst>
              <p:ext uri="{D42A27DB-BD31-4B8C-83A1-F6EECF244321}">
                <p14:modId xmlns:p14="http://schemas.microsoft.com/office/powerpoint/2010/main" val="817195051"/>
              </p:ext>
            </p:extLst>
          </p:nvPr>
        </p:nvGraphicFramePr>
        <p:xfrm>
          <a:off x="283030" y="953379"/>
          <a:ext cx="11451767" cy="5748920"/>
        </p:xfrm>
        <a:graphic>
          <a:graphicData uri="http://schemas.openxmlformats.org/drawingml/2006/table">
            <a:tbl>
              <a:tblPr/>
              <a:tblGrid>
                <a:gridCol w="1196969">
                  <a:extLst>
                    <a:ext uri="{9D8B030D-6E8A-4147-A177-3AD203B41FA5}">
                      <a16:colId xmlns:a16="http://schemas.microsoft.com/office/drawing/2014/main" val="42025560"/>
                    </a:ext>
                  </a:extLst>
                </a:gridCol>
                <a:gridCol w="529428">
                  <a:extLst>
                    <a:ext uri="{9D8B030D-6E8A-4147-A177-3AD203B41FA5}">
                      <a16:colId xmlns:a16="http://schemas.microsoft.com/office/drawing/2014/main" val="3588938311"/>
                    </a:ext>
                  </a:extLst>
                </a:gridCol>
                <a:gridCol w="218677">
                  <a:extLst>
                    <a:ext uri="{9D8B030D-6E8A-4147-A177-3AD203B41FA5}">
                      <a16:colId xmlns:a16="http://schemas.microsoft.com/office/drawing/2014/main" val="1364175408"/>
                    </a:ext>
                  </a:extLst>
                </a:gridCol>
                <a:gridCol w="1196969">
                  <a:extLst>
                    <a:ext uri="{9D8B030D-6E8A-4147-A177-3AD203B41FA5}">
                      <a16:colId xmlns:a16="http://schemas.microsoft.com/office/drawing/2014/main" val="3150525904"/>
                    </a:ext>
                  </a:extLst>
                </a:gridCol>
                <a:gridCol w="529428">
                  <a:extLst>
                    <a:ext uri="{9D8B030D-6E8A-4147-A177-3AD203B41FA5}">
                      <a16:colId xmlns:a16="http://schemas.microsoft.com/office/drawing/2014/main" val="2618469011"/>
                    </a:ext>
                  </a:extLst>
                </a:gridCol>
                <a:gridCol w="218677">
                  <a:extLst>
                    <a:ext uri="{9D8B030D-6E8A-4147-A177-3AD203B41FA5}">
                      <a16:colId xmlns:a16="http://schemas.microsoft.com/office/drawing/2014/main" val="3178733968"/>
                    </a:ext>
                  </a:extLst>
                </a:gridCol>
                <a:gridCol w="1196969">
                  <a:extLst>
                    <a:ext uri="{9D8B030D-6E8A-4147-A177-3AD203B41FA5}">
                      <a16:colId xmlns:a16="http://schemas.microsoft.com/office/drawing/2014/main" val="3716668200"/>
                    </a:ext>
                  </a:extLst>
                </a:gridCol>
                <a:gridCol w="529428">
                  <a:extLst>
                    <a:ext uri="{9D8B030D-6E8A-4147-A177-3AD203B41FA5}">
                      <a16:colId xmlns:a16="http://schemas.microsoft.com/office/drawing/2014/main" val="4076551373"/>
                    </a:ext>
                  </a:extLst>
                </a:gridCol>
                <a:gridCol w="218677">
                  <a:extLst>
                    <a:ext uri="{9D8B030D-6E8A-4147-A177-3AD203B41FA5}">
                      <a16:colId xmlns:a16="http://schemas.microsoft.com/office/drawing/2014/main" val="3208295315"/>
                    </a:ext>
                  </a:extLst>
                </a:gridCol>
                <a:gridCol w="1196969">
                  <a:extLst>
                    <a:ext uri="{9D8B030D-6E8A-4147-A177-3AD203B41FA5}">
                      <a16:colId xmlns:a16="http://schemas.microsoft.com/office/drawing/2014/main" val="2341032738"/>
                    </a:ext>
                  </a:extLst>
                </a:gridCol>
                <a:gridCol w="529428">
                  <a:extLst>
                    <a:ext uri="{9D8B030D-6E8A-4147-A177-3AD203B41FA5}">
                      <a16:colId xmlns:a16="http://schemas.microsoft.com/office/drawing/2014/main" val="452002871"/>
                    </a:ext>
                  </a:extLst>
                </a:gridCol>
                <a:gridCol w="218677">
                  <a:extLst>
                    <a:ext uri="{9D8B030D-6E8A-4147-A177-3AD203B41FA5}">
                      <a16:colId xmlns:a16="http://schemas.microsoft.com/office/drawing/2014/main" val="3722866121"/>
                    </a:ext>
                  </a:extLst>
                </a:gridCol>
                <a:gridCol w="1196969">
                  <a:extLst>
                    <a:ext uri="{9D8B030D-6E8A-4147-A177-3AD203B41FA5}">
                      <a16:colId xmlns:a16="http://schemas.microsoft.com/office/drawing/2014/main" val="3025301120"/>
                    </a:ext>
                  </a:extLst>
                </a:gridCol>
                <a:gridCol w="529428">
                  <a:extLst>
                    <a:ext uri="{9D8B030D-6E8A-4147-A177-3AD203B41FA5}">
                      <a16:colId xmlns:a16="http://schemas.microsoft.com/office/drawing/2014/main" val="2483157266"/>
                    </a:ext>
                  </a:extLst>
                </a:gridCol>
                <a:gridCol w="218677">
                  <a:extLst>
                    <a:ext uri="{9D8B030D-6E8A-4147-A177-3AD203B41FA5}">
                      <a16:colId xmlns:a16="http://schemas.microsoft.com/office/drawing/2014/main" val="519399717"/>
                    </a:ext>
                  </a:extLst>
                </a:gridCol>
                <a:gridCol w="1196969">
                  <a:extLst>
                    <a:ext uri="{9D8B030D-6E8A-4147-A177-3AD203B41FA5}">
                      <a16:colId xmlns:a16="http://schemas.microsoft.com/office/drawing/2014/main" val="1310809603"/>
                    </a:ext>
                  </a:extLst>
                </a:gridCol>
                <a:gridCol w="529428">
                  <a:extLst>
                    <a:ext uri="{9D8B030D-6E8A-4147-A177-3AD203B41FA5}">
                      <a16:colId xmlns:a16="http://schemas.microsoft.com/office/drawing/2014/main" val="2219326548"/>
                    </a:ext>
                  </a:extLst>
                </a:gridCol>
              </a:tblGrid>
              <a:tr h="165285">
                <a:tc>
                  <a:txBody>
                    <a:bodyPr/>
                    <a:lstStyle/>
                    <a:p>
                      <a:pPr algn="l" fontAlgn="b"/>
                      <a:r>
                        <a:rPr lang="es-AR" sz="900" b="1" i="0" u="none" strike="noStrike" dirty="0">
                          <a:solidFill>
                            <a:srgbClr val="FFFFFF"/>
                          </a:solidFill>
                          <a:effectLst/>
                          <a:latin typeface="+mj-lt"/>
                        </a:rPr>
                        <a:t>Buenos Aires</a:t>
                      </a:r>
                    </a:p>
                  </a:txBody>
                  <a:tcPr marL="4346" marR="4346" marT="434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75000"/>
                      </a:schemeClr>
                    </a:solidFill>
                  </a:tcPr>
                </a:tc>
                <a:tc>
                  <a:txBody>
                    <a:bodyPr/>
                    <a:lstStyle/>
                    <a:p>
                      <a:pPr algn="l" fontAlgn="b"/>
                      <a:r>
                        <a:rPr lang="es-AR" sz="900" b="1" i="0" u="none" strike="noStrike" dirty="0">
                          <a:solidFill>
                            <a:srgbClr val="FFFFFF"/>
                          </a:solidFill>
                          <a:effectLst/>
                          <a:latin typeface="+mj-lt"/>
                        </a:rPr>
                        <a:t> 1.186.063 </a:t>
                      </a:r>
                    </a:p>
                  </a:txBody>
                  <a:tcPr marL="4346" marR="4346" marT="4346"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75000"/>
                      </a:schemeClr>
                    </a:solidFill>
                  </a:tcPr>
                </a:tc>
                <a:tc>
                  <a:txBody>
                    <a:bodyPr/>
                    <a:lstStyle/>
                    <a:p>
                      <a:pPr algn="ctr" fontAlgn="b"/>
                      <a:endParaRPr lang="es-AR" sz="900" b="1" i="0" u="none" strike="noStrike">
                        <a:solidFill>
                          <a:srgbClr val="000000"/>
                        </a:solidFill>
                        <a:effectLst/>
                        <a:latin typeface="+mj-lt"/>
                      </a:endParaRPr>
                    </a:p>
                  </a:txBody>
                  <a:tcPr marL="4346" marR="4346" marT="4346" marB="0" anchor="b">
                    <a:lnL>
                      <a:noFill/>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dirty="0">
                          <a:solidFill>
                            <a:srgbClr val="000000"/>
                          </a:solidFill>
                          <a:effectLst/>
                          <a:latin typeface="+mj-lt"/>
                        </a:rPr>
                        <a:t>General Belgrano</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5.529</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dirty="0">
                          <a:solidFill>
                            <a:srgbClr val="000000"/>
                          </a:solidFill>
                          <a:effectLst/>
                          <a:latin typeface="+mj-lt"/>
                        </a:rPr>
                        <a:t>Pergamino</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27.730</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dirty="0">
                          <a:solidFill>
                            <a:srgbClr val="000000"/>
                          </a:solidFill>
                          <a:effectLst/>
                          <a:latin typeface="+mj-lt"/>
                        </a:rPr>
                        <a:t>Marcos Juárez</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26.359</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1" i="0" u="none" strike="noStrike" dirty="0">
                          <a:solidFill>
                            <a:srgbClr val="FFFFFF"/>
                          </a:solidFill>
                          <a:effectLst/>
                          <a:latin typeface="+mj-lt"/>
                        </a:rPr>
                        <a:t>San Luis</a:t>
                      </a:r>
                    </a:p>
                  </a:txBody>
                  <a:tcPr marL="4346" marR="4346" marT="434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75000"/>
                      </a:schemeClr>
                    </a:solidFill>
                  </a:tcPr>
                </a:tc>
                <a:tc>
                  <a:txBody>
                    <a:bodyPr/>
                    <a:lstStyle/>
                    <a:p>
                      <a:pPr algn="l" fontAlgn="b"/>
                      <a:r>
                        <a:rPr lang="es-AR" sz="900" b="1" i="0" u="none" strike="noStrike" dirty="0">
                          <a:solidFill>
                            <a:srgbClr val="FFFFFF"/>
                          </a:solidFill>
                          <a:effectLst/>
                          <a:latin typeface="+mj-lt"/>
                        </a:rPr>
                        <a:t>    124.030 </a:t>
                      </a:r>
                    </a:p>
                  </a:txBody>
                  <a:tcPr marL="4346" marR="4346" marT="4346"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75000"/>
                      </a:schemeClr>
                    </a:solidFill>
                  </a:tcPr>
                </a:tc>
                <a:tc>
                  <a:txBody>
                    <a:bodyPr/>
                    <a:lstStyle/>
                    <a:p>
                      <a:pPr algn="l" fontAlgn="b"/>
                      <a:endParaRPr lang="es-AR" sz="900" b="0" i="0" u="none" strike="noStrike">
                        <a:solidFill>
                          <a:srgbClr val="000000"/>
                        </a:solidFill>
                        <a:effectLst/>
                        <a:latin typeface="+mj-lt"/>
                      </a:endParaRPr>
                    </a:p>
                  </a:txBody>
                  <a:tcPr marL="4346" marR="4346" marT="4346" marB="0" anchor="b">
                    <a:lnL>
                      <a:noFill/>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dirty="0" err="1">
                          <a:solidFill>
                            <a:srgbClr val="000000"/>
                          </a:solidFill>
                          <a:effectLst/>
                          <a:latin typeface="+mj-lt"/>
                        </a:rPr>
                        <a:t>Conhelo</a:t>
                      </a:r>
                      <a:endParaRPr lang="es-AR" sz="900" b="0" i="0" u="none" strike="noStrike" dirty="0">
                        <a:solidFill>
                          <a:srgbClr val="000000"/>
                        </a:solidFill>
                        <a:effectLst/>
                        <a:latin typeface="+mj-lt"/>
                      </a:endParaRP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5.742</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589212174"/>
                  </a:ext>
                </a:extLst>
              </a:tr>
              <a:tr h="165285">
                <a:tc>
                  <a:txBody>
                    <a:bodyPr/>
                    <a:lstStyle/>
                    <a:p>
                      <a:pPr algn="l" fontAlgn="b"/>
                      <a:r>
                        <a:rPr lang="es-AR" sz="900" b="0" i="0" u="none" strike="noStrike" dirty="0">
                          <a:solidFill>
                            <a:srgbClr val="000000"/>
                          </a:solidFill>
                          <a:effectLst/>
                          <a:latin typeface="+mj-lt"/>
                        </a:rPr>
                        <a:t>25 de Mayo</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7.945</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General Guido</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613</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dirty="0">
                          <a:solidFill>
                            <a:srgbClr val="000000"/>
                          </a:solidFill>
                          <a:effectLst/>
                          <a:latin typeface="+mj-lt"/>
                        </a:rPr>
                        <a:t>Pila</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907</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Pdte. Roque Sáenz Peña</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6.453</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Chacabuco</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3.760</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Guatraché</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3.460</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186469334"/>
                  </a:ext>
                </a:extLst>
              </a:tr>
              <a:tr h="165285">
                <a:tc>
                  <a:txBody>
                    <a:bodyPr/>
                    <a:lstStyle/>
                    <a:p>
                      <a:pPr algn="l" fontAlgn="b"/>
                      <a:r>
                        <a:rPr lang="es-AR" sz="900" b="0" i="0" u="none" strike="noStrike" dirty="0">
                          <a:solidFill>
                            <a:srgbClr val="000000"/>
                          </a:solidFill>
                          <a:effectLst/>
                          <a:latin typeface="+mj-lt"/>
                        </a:rPr>
                        <a:t>9 de Julio</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13.853</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General Juan Madariaga</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4.449</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Pinamar</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25.860</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Río Cuarto</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71.972</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Cnel. Pringles</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1.666</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dirty="0" err="1">
                          <a:solidFill>
                            <a:srgbClr val="000000"/>
                          </a:solidFill>
                          <a:effectLst/>
                          <a:latin typeface="+mj-lt"/>
                        </a:rPr>
                        <a:t>Hucal</a:t>
                      </a:r>
                      <a:endParaRPr lang="es-AR" sz="900" b="0" i="0" u="none" strike="noStrike" dirty="0">
                        <a:solidFill>
                          <a:srgbClr val="000000"/>
                        </a:solidFill>
                        <a:effectLst/>
                        <a:latin typeface="+mj-lt"/>
                      </a:endParaRP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3.203</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032387672"/>
                  </a:ext>
                </a:extLst>
              </a:tr>
              <a:tr h="165285">
                <a:tc>
                  <a:txBody>
                    <a:bodyPr/>
                    <a:lstStyle/>
                    <a:p>
                      <a:pPr algn="l" fontAlgn="b"/>
                      <a:r>
                        <a:rPr lang="es-AR" sz="900" b="0" i="0" u="none" strike="noStrike">
                          <a:solidFill>
                            <a:srgbClr val="000000"/>
                          </a:solidFill>
                          <a:effectLst/>
                          <a:latin typeface="+mj-lt"/>
                        </a:rPr>
                        <a:t>Adolfo Alsina</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6.039</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General La Madrid</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2.954</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Puán</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6.458</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dirty="0">
                          <a:solidFill>
                            <a:srgbClr val="000000"/>
                          </a:solidFill>
                          <a:effectLst/>
                          <a:latin typeface="+mj-lt"/>
                        </a:rPr>
                        <a:t>Río Segundo</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24.861</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General Pedernera</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30.847</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Loventué</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3.109</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34628314"/>
                  </a:ext>
                </a:extLst>
              </a:tr>
              <a:tr h="165285">
                <a:tc>
                  <a:txBody>
                    <a:bodyPr/>
                    <a:lstStyle/>
                    <a:p>
                      <a:pPr algn="l" fontAlgn="b"/>
                      <a:r>
                        <a:rPr lang="es-AR" sz="900" b="0" i="0" u="none" strike="noStrike">
                          <a:solidFill>
                            <a:srgbClr val="000000"/>
                          </a:solidFill>
                          <a:effectLst/>
                          <a:latin typeface="+mj-lt"/>
                        </a:rPr>
                        <a:t>Adolfo Gonzales Chaves</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dirty="0">
                          <a:solidFill>
                            <a:srgbClr val="000000"/>
                          </a:solidFill>
                          <a:effectLst/>
                          <a:latin typeface="+mj-lt"/>
                        </a:rPr>
                        <a:t>3.528</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General Las Heras</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2.734</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Ramallo</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6.753</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San Javier</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4.747</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Junín</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5.018</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Maracó</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26.111</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65138757"/>
                  </a:ext>
                </a:extLst>
              </a:tr>
              <a:tr h="165285">
                <a:tc>
                  <a:txBody>
                    <a:bodyPr/>
                    <a:lstStyle/>
                    <a:p>
                      <a:pPr algn="l" fontAlgn="b"/>
                      <a:r>
                        <a:rPr lang="es-AR" sz="900" b="0" i="0" u="none" strike="noStrike">
                          <a:solidFill>
                            <a:srgbClr val="000000"/>
                          </a:solidFill>
                          <a:effectLst/>
                          <a:latin typeface="+mj-lt"/>
                        </a:rPr>
                        <a:t>Alberti</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2.856</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General Lavalle</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579</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Rauch</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5.297</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dirty="0">
                          <a:solidFill>
                            <a:srgbClr val="000000"/>
                          </a:solidFill>
                          <a:effectLst/>
                          <a:latin typeface="+mj-lt"/>
                        </a:rPr>
                        <a:t>Santa María</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13.579</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La Capital</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50.795</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Puelén</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3.038</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62290601"/>
                  </a:ext>
                </a:extLst>
              </a:tr>
              <a:tr h="165285">
                <a:tc>
                  <a:txBody>
                    <a:bodyPr/>
                    <a:lstStyle/>
                    <a:p>
                      <a:pPr algn="l" fontAlgn="b"/>
                      <a:r>
                        <a:rPr lang="es-AR" sz="900" b="0" i="0" u="none" strike="noStrike">
                          <a:solidFill>
                            <a:srgbClr val="000000"/>
                          </a:solidFill>
                          <a:effectLst/>
                          <a:latin typeface="+mj-lt"/>
                        </a:rPr>
                        <a:t>Arrecifes</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7.129</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dirty="0">
                          <a:solidFill>
                            <a:srgbClr val="000000"/>
                          </a:solidFill>
                          <a:effectLst/>
                          <a:latin typeface="+mj-lt"/>
                        </a:rPr>
                        <a:t>General Paz</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2.654</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dirty="0">
                          <a:solidFill>
                            <a:srgbClr val="000000"/>
                          </a:solidFill>
                          <a:effectLst/>
                          <a:latin typeface="+mj-lt"/>
                        </a:rPr>
                        <a:t>Rivadavia</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3.615</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dirty="0">
                          <a:solidFill>
                            <a:srgbClr val="000000"/>
                          </a:solidFill>
                          <a:effectLst/>
                          <a:latin typeface="+mj-lt"/>
                        </a:rPr>
                        <a:t>Tercero Arriba</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30.640</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1" i="0" u="none" strike="noStrike" dirty="0">
                          <a:solidFill>
                            <a:srgbClr val="FFFFFF"/>
                          </a:solidFill>
                          <a:effectLst/>
                          <a:latin typeface="+mj-lt"/>
                        </a:rPr>
                        <a:t>Jujuy</a:t>
                      </a:r>
                    </a:p>
                  </a:txBody>
                  <a:tcPr marL="4346" marR="4346" marT="434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75000"/>
                      </a:schemeClr>
                    </a:solidFill>
                  </a:tcPr>
                </a:tc>
                <a:tc>
                  <a:txBody>
                    <a:bodyPr/>
                    <a:lstStyle/>
                    <a:p>
                      <a:pPr algn="l" fontAlgn="b"/>
                      <a:r>
                        <a:rPr lang="es-AR" sz="900" b="1" i="0" u="none" strike="noStrike">
                          <a:solidFill>
                            <a:srgbClr val="FFFFFF"/>
                          </a:solidFill>
                          <a:effectLst/>
                          <a:latin typeface="+mj-lt"/>
                        </a:rPr>
                        <a:t>       2.241 </a:t>
                      </a:r>
                    </a:p>
                  </a:txBody>
                  <a:tcPr marL="4346" marR="4346" marT="4346"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75000"/>
                      </a:schemeClr>
                    </a:solidFill>
                  </a:tcPr>
                </a:tc>
                <a:tc>
                  <a:txBody>
                    <a:bodyPr/>
                    <a:lstStyle/>
                    <a:p>
                      <a:pPr algn="l" fontAlgn="b"/>
                      <a:endParaRPr lang="es-AR" sz="900" b="0" i="0" u="none" strike="noStrike">
                        <a:solidFill>
                          <a:srgbClr val="000000"/>
                        </a:solidFill>
                        <a:effectLst/>
                        <a:latin typeface="+mj-lt"/>
                      </a:endParaRPr>
                    </a:p>
                  </a:txBody>
                  <a:tcPr marL="4346" marR="4346" marT="4346" marB="0" anchor="b">
                    <a:lnL>
                      <a:noFill/>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Quemú Quemú</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3.392</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83339289"/>
                  </a:ext>
                </a:extLst>
              </a:tr>
              <a:tr h="165285">
                <a:tc>
                  <a:txBody>
                    <a:bodyPr/>
                    <a:lstStyle/>
                    <a:p>
                      <a:pPr algn="l" fontAlgn="b"/>
                      <a:r>
                        <a:rPr lang="es-AR" sz="900" b="0" i="0" u="none" strike="noStrike">
                          <a:solidFill>
                            <a:srgbClr val="000000"/>
                          </a:solidFill>
                          <a:effectLst/>
                          <a:latin typeface="+mj-lt"/>
                        </a:rPr>
                        <a:t>Ayacucho</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dirty="0">
                          <a:solidFill>
                            <a:srgbClr val="000000"/>
                          </a:solidFill>
                          <a:effectLst/>
                          <a:latin typeface="+mj-lt"/>
                        </a:rPr>
                        <a:t>5.983</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General Pinto</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2.257</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Rojas</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6.329</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Unión</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22.371</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1" i="0" u="none" strike="noStrike">
                          <a:solidFill>
                            <a:srgbClr val="FFFFFF"/>
                          </a:solidFill>
                          <a:effectLst/>
                          <a:latin typeface="+mj-lt"/>
                        </a:rPr>
                        <a:t>Salta</a:t>
                      </a:r>
                    </a:p>
                  </a:txBody>
                  <a:tcPr marL="4346" marR="4346" marT="434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75000"/>
                      </a:schemeClr>
                    </a:solidFill>
                  </a:tcPr>
                </a:tc>
                <a:tc>
                  <a:txBody>
                    <a:bodyPr/>
                    <a:lstStyle/>
                    <a:p>
                      <a:pPr algn="l" fontAlgn="b"/>
                      <a:r>
                        <a:rPr lang="es-AR" sz="900" b="1" i="0" u="none" strike="noStrike" dirty="0">
                          <a:solidFill>
                            <a:srgbClr val="FFFFFF"/>
                          </a:solidFill>
                          <a:effectLst/>
                          <a:latin typeface="+mj-lt"/>
                        </a:rPr>
                        <a:t>    124.030 </a:t>
                      </a:r>
                    </a:p>
                  </a:txBody>
                  <a:tcPr marL="4346" marR="4346" marT="4346"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75000"/>
                      </a:schemeClr>
                    </a:solidFill>
                  </a:tcPr>
                </a:tc>
                <a:tc>
                  <a:txBody>
                    <a:bodyPr/>
                    <a:lstStyle/>
                    <a:p>
                      <a:pPr algn="l" fontAlgn="b"/>
                      <a:endParaRPr lang="es-AR" sz="900" b="0" i="0" u="none" strike="noStrike">
                        <a:solidFill>
                          <a:srgbClr val="000000"/>
                        </a:solidFill>
                        <a:effectLst/>
                        <a:latin typeface="+mj-lt"/>
                      </a:endParaRPr>
                    </a:p>
                  </a:txBody>
                  <a:tcPr marL="4346" marR="4346" marT="4346" marB="0" anchor="b">
                    <a:lnL>
                      <a:noFill/>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Rancul</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3.752</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99053118"/>
                  </a:ext>
                </a:extLst>
              </a:tr>
              <a:tr h="165285">
                <a:tc>
                  <a:txBody>
                    <a:bodyPr/>
                    <a:lstStyle/>
                    <a:p>
                      <a:pPr algn="l" fontAlgn="b"/>
                      <a:r>
                        <a:rPr lang="es-AR" sz="900" b="0" i="0" u="none" strike="noStrike">
                          <a:solidFill>
                            <a:srgbClr val="000000"/>
                          </a:solidFill>
                          <a:effectLst/>
                          <a:latin typeface="+mj-lt"/>
                        </a:rPr>
                        <a:t>Azul</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22.308</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General Pueyrredón</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269.250</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Roque Pérez</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3.435</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1" i="0" u="none" strike="noStrike" dirty="0">
                          <a:solidFill>
                            <a:srgbClr val="FFFFFF"/>
                          </a:solidFill>
                          <a:effectLst/>
                          <a:latin typeface="+mj-lt"/>
                        </a:rPr>
                        <a:t>Mendoza</a:t>
                      </a:r>
                    </a:p>
                  </a:txBody>
                  <a:tcPr marL="4346" marR="4346" marT="434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75000"/>
                      </a:schemeClr>
                    </a:solidFill>
                  </a:tcPr>
                </a:tc>
                <a:tc>
                  <a:txBody>
                    <a:bodyPr/>
                    <a:lstStyle/>
                    <a:p>
                      <a:pPr algn="l" fontAlgn="b"/>
                      <a:r>
                        <a:rPr lang="es-AR" sz="900" b="1" i="0" u="none" strike="noStrike" dirty="0">
                          <a:solidFill>
                            <a:srgbClr val="FFFFFF"/>
                          </a:solidFill>
                          <a:effectLst/>
                          <a:latin typeface="+mj-lt"/>
                        </a:rPr>
                        <a:t>    398.933 </a:t>
                      </a:r>
                    </a:p>
                  </a:txBody>
                  <a:tcPr marL="4346" marR="4346" marT="4346"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75000"/>
                      </a:schemeClr>
                    </a:solidFill>
                  </a:tcPr>
                </a:tc>
                <a:tc>
                  <a:txBody>
                    <a:bodyPr/>
                    <a:lstStyle/>
                    <a:p>
                      <a:pPr algn="l" fontAlgn="b"/>
                      <a:endParaRPr lang="es-AR" sz="900" b="1" i="0" u="none" strike="noStrike" dirty="0">
                        <a:solidFill>
                          <a:srgbClr val="000000"/>
                        </a:solidFill>
                        <a:effectLst/>
                        <a:latin typeface="+mj-lt"/>
                      </a:endParaRPr>
                    </a:p>
                  </a:txBody>
                  <a:tcPr marL="4346" marR="4346" marT="4346" marB="0" anchor="b">
                    <a:lnL>
                      <a:noFill/>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dirty="0">
                          <a:solidFill>
                            <a:srgbClr val="000000"/>
                          </a:solidFill>
                          <a:effectLst/>
                          <a:latin typeface="+mj-lt"/>
                        </a:rPr>
                        <a:t>Capital</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117.549</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dirty="0">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dirty="0" err="1">
                          <a:solidFill>
                            <a:srgbClr val="000000"/>
                          </a:solidFill>
                          <a:effectLst/>
                          <a:latin typeface="+mj-lt"/>
                        </a:rPr>
                        <a:t>Realicó</a:t>
                      </a:r>
                      <a:endParaRPr lang="es-AR" sz="900" b="0" i="0" u="none" strike="noStrike" dirty="0">
                        <a:solidFill>
                          <a:srgbClr val="000000"/>
                        </a:solidFill>
                        <a:effectLst/>
                        <a:latin typeface="+mj-lt"/>
                      </a:endParaRP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6.661</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856683237"/>
                  </a:ext>
                </a:extLst>
              </a:tr>
              <a:tr h="165285">
                <a:tc>
                  <a:txBody>
                    <a:bodyPr/>
                    <a:lstStyle/>
                    <a:p>
                      <a:pPr algn="l" fontAlgn="b"/>
                      <a:r>
                        <a:rPr lang="es-AR" sz="900" b="0" i="0" u="none" strike="noStrike">
                          <a:solidFill>
                            <a:srgbClr val="000000"/>
                          </a:solidFill>
                          <a:effectLst/>
                          <a:latin typeface="+mj-lt"/>
                        </a:rPr>
                        <a:t>Bahía Blanca</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122.457</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dirty="0">
                          <a:solidFill>
                            <a:srgbClr val="000000"/>
                          </a:solidFill>
                          <a:effectLst/>
                          <a:latin typeface="+mj-lt"/>
                        </a:rPr>
                        <a:t>General Rodríguez</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dirty="0">
                          <a:solidFill>
                            <a:srgbClr val="000000"/>
                          </a:solidFill>
                          <a:effectLst/>
                          <a:latin typeface="+mj-lt"/>
                        </a:rPr>
                        <a:t>12.439</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Saavedra</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7.610</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Capital</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48.239</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dirty="0">
                          <a:solidFill>
                            <a:srgbClr val="000000"/>
                          </a:solidFill>
                          <a:effectLst/>
                          <a:latin typeface="+mj-lt"/>
                        </a:rPr>
                        <a:t>Cerrillos</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5.007</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dirty="0">
                          <a:solidFill>
                            <a:srgbClr val="000000"/>
                          </a:solidFill>
                          <a:effectLst/>
                          <a:latin typeface="+mj-lt"/>
                        </a:rPr>
                        <a:t>Toay</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5.153</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121781151"/>
                  </a:ext>
                </a:extLst>
              </a:tr>
              <a:tr h="165285">
                <a:tc>
                  <a:txBody>
                    <a:bodyPr/>
                    <a:lstStyle/>
                    <a:p>
                      <a:pPr algn="l" fontAlgn="b"/>
                      <a:r>
                        <a:rPr lang="es-AR" sz="900" b="0" i="0" u="none" strike="noStrike" dirty="0">
                          <a:solidFill>
                            <a:srgbClr val="000000"/>
                          </a:solidFill>
                          <a:effectLst/>
                          <a:latin typeface="+mj-lt"/>
                        </a:rPr>
                        <a:t>Balcarce</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12.361</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General Viamonte</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3.983</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Saladillo</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8.975</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General Alvear</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10.885</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Chicoana</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1.092</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Trenel</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2.114</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73142747"/>
                  </a:ext>
                </a:extLst>
              </a:tr>
              <a:tr h="165285">
                <a:tc>
                  <a:txBody>
                    <a:bodyPr/>
                    <a:lstStyle/>
                    <a:p>
                      <a:pPr algn="l" fontAlgn="b"/>
                      <a:r>
                        <a:rPr lang="es-AR" sz="900" b="0" i="0" u="none" strike="noStrike">
                          <a:solidFill>
                            <a:srgbClr val="000000"/>
                          </a:solidFill>
                          <a:effectLst/>
                          <a:latin typeface="+mj-lt"/>
                        </a:rPr>
                        <a:t>Baradero</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dirty="0">
                          <a:solidFill>
                            <a:srgbClr val="000000"/>
                          </a:solidFill>
                          <a:effectLst/>
                          <a:latin typeface="+mj-lt"/>
                        </a:rPr>
                        <a:t>7.776</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dirty="0">
                          <a:solidFill>
                            <a:srgbClr val="000000"/>
                          </a:solidFill>
                          <a:effectLst/>
                          <a:latin typeface="+mj-lt"/>
                        </a:rPr>
                        <a:t>General Villegas</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3.627</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dirty="0" err="1">
                          <a:solidFill>
                            <a:srgbClr val="000000"/>
                          </a:solidFill>
                          <a:effectLst/>
                          <a:latin typeface="+mj-lt"/>
                        </a:rPr>
                        <a:t>Salliquelló</a:t>
                      </a:r>
                      <a:endParaRPr lang="es-AR" sz="900" b="0" i="0" u="none" strike="noStrike" dirty="0">
                        <a:solidFill>
                          <a:srgbClr val="000000"/>
                        </a:solidFill>
                        <a:effectLst/>
                        <a:latin typeface="+mj-lt"/>
                      </a:endParaRP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3.359</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Godoy Cruz</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59.143</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General Güemes</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6.512</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Utracán</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5.978</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945415734"/>
                  </a:ext>
                </a:extLst>
              </a:tr>
              <a:tr h="165285">
                <a:tc>
                  <a:txBody>
                    <a:bodyPr/>
                    <a:lstStyle/>
                    <a:p>
                      <a:pPr algn="l" fontAlgn="b"/>
                      <a:r>
                        <a:rPr lang="es-AR" sz="900" b="0" i="0" u="none" strike="noStrike">
                          <a:solidFill>
                            <a:srgbClr val="000000"/>
                          </a:solidFill>
                          <a:effectLst/>
                          <a:latin typeface="+mj-lt"/>
                        </a:rPr>
                        <a:t>Benito Juárez</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6.746</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Guaminí</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3.185</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Salto</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7.470</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Guaymallén</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72.854</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La Caldera</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1.104</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1" i="0" u="none" strike="noStrike" dirty="0">
                          <a:solidFill>
                            <a:srgbClr val="FFFFFF"/>
                          </a:solidFill>
                          <a:effectLst/>
                          <a:latin typeface="+mj-lt"/>
                        </a:rPr>
                        <a:t>Chubut</a:t>
                      </a:r>
                    </a:p>
                  </a:txBody>
                  <a:tcPr marL="4346" marR="4346" marT="434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75000"/>
                      </a:schemeClr>
                    </a:solidFill>
                  </a:tcPr>
                </a:tc>
                <a:tc>
                  <a:txBody>
                    <a:bodyPr/>
                    <a:lstStyle/>
                    <a:p>
                      <a:pPr algn="l" fontAlgn="b"/>
                      <a:r>
                        <a:rPr lang="es-AR" sz="900" b="1" i="0" u="none" strike="noStrike" dirty="0">
                          <a:solidFill>
                            <a:srgbClr val="FFFFFF"/>
                          </a:solidFill>
                          <a:effectLst/>
                          <a:latin typeface="+mj-lt"/>
                        </a:rPr>
                        <a:t>    160.771 </a:t>
                      </a:r>
                    </a:p>
                  </a:txBody>
                  <a:tcPr marL="4346" marR="4346" marT="4346"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164213524"/>
                  </a:ext>
                </a:extLst>
              </a:tr>
              <a:tr h="165285">
                <a:tc>
                  <a:txBody>
                    <a:bodyPr/>
                    <a:lstStyle/>
                    <a:p>
                      <a:pPr algn="l" fontAlgn="b"/>
                      <a:r>
                        <a:rPr lang="es-AR" sz="900" b="0" i="0" u="none" strike="noStrike">
                          <a:solidFill>
                            <a:srgbClr val="000000"/>
                          </a:solidFill>
                          <a:effectLst/>
                          <a:latin typeface="+mj-lt"/>
                        </a:rPr>
                        <a:t>Bolívar</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dirty="0">
                          <a:solidFill>
                            <a:srgbClr val="000000"/>
                          </a:solidFill>
                          <a:effectLst/>
                          <a:latin typeface="+mj-lt"/>
                        </a:rPr>
                        <a:t>10.584</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Hipólito Yrigoyen</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3.034</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San Andrés de Giles</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4.712</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Junín</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6.555</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La Viña</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239</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Biedma</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28.878</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596617213"/>
                  </a:ext>
                </a:extLst>
              </a:tr>
              <a:tr h="165285">
                <a:tc>
                  <a:txBody>
                    <a:bodyPr/>
                    <a:lstStyle/>
                    <a:p>
                      <a:pPr algn="l" fontAlgn="b"/>
                      <a:r>
                        <a:rPr lang="es-AR" sz="900" b="0" i="0" u="none" strike="noStrike">
                          <a:solidFill>
                            <a:srgbClr val="000000"/>
                          </a:solidFill>
                          <a:effectLst/>
                          <a:latin typeface="+mj-lt"/>
                        </a:rPr>
                        <a:t>Bragado</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12.807</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dirty="0">
                          <a:solidFill>
                            <a:srgbClr val="000000"/>
                          </a:solidFill>
                          <a:effectLst/>
                          <a:latin typeface="+mj-lt"/>
                        </a:rPr>
                        <a:t>Junín</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28.279</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San Antonio de Areco</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5.957</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La Paz</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2.117</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Rosario de Lerma</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4.412</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Gaiman</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3.558</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188628403"/>
                  </a:ext>
                </a:extLst>
              </a:tr>
              <a:tr h="165285">
                <a:tc>
                  <a:txBody>
                    <a:bodyPr/>
                    <a:lstStyle/>
                    <a:p>
                      <a:pPr algn="l" fontAlgn="b"/>
                      <a:r>
                        <a:rPr lang="es-AR" sz="900" b="0" i="0" u="none" strike="noStrike">
                          <a:solidFill>
                            <a:srgbClr val="000000"/>
                          </a:solidFill>
                          <a:effectLst/>
                          <a:latin typeface="+mj-lt"/>
                        </a:rPr>
                        <a:t>Cañuelas</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7.917</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La Costa</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38.772</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San Cayetano</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2.875</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Las Heras</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42.650</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1" i="0" u="none" strike="noStrike" dirty="0">
                          <a:solidFill>
                            <a:srgbClr val="FFFFFF"/>
                          </a:solidFill>
                          <a:effectLst/>
                          <a:latin typeface="+mj-lt"/>
                        </a:rPr>
                        <a:t>Santa Fe</a:t>
                      </a:r>
                    </a:p>
                  </a:txBody>
                  <a:tcPr marL="4346" marR="4346" marT="434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75000"/>
                      </a:schemeClr>
                    </a:solidFill>
                  </a:tcPr>
                </a:tc>
                <a:tc>
                  <a:txBody>
                    <a:bodyPr/>
                    <a:lstStyle/>
                    <a:p>
                      <a:pPr algn="l" fontAlgn="b"/>
                      <a:r>
                        <a:rPr lang="es-AR" sz="900" b="1" i="0" u="none" strike="noStrike" dirty="0">
                          <a:solidFill>
                            <a:srgbClr val="FFFFFF"/>
                          </a:solidFill>
                          <a:effectLst/>
                          <a:latin typeface="+mj-lt"/>
                        </a:rPr>
                        <a:t>    504.159 </a:t>
                      </a:r>
                    </a:p>
                  </a:txBody>
                  <a:tcPr marL="4346" marR="4346" marT="4346"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75000"/>
                      </a:schemeClr>
                    </a:solidFill>
                  </a:tcPr>
                </a:tc>
                <a:tc>
                  <a:txBody>
                    <a:bodyPr/>
                    <a:lstStyle/>
                    <a:p>
                      <a:pPr algn="l" fontAlgn="b"/>
                      <a:endParaRPr lang="es-AR" sz="900" b="0" i="0" u="none" strike="noStrike">
                        <a:solidFill>
                          <a:srgbClr val="000000"/>
                        </a:solidFill>
                        <a:effectLst/>
                        <a:latin typeface="+mj-lt"/>
                      </a:endParaRPr>
                    </a:p>
                  </a:txBody>
                  <a:tcPr marL="4346" marR="4346" marT="4346" marB="0" anchor="b">
                    <a:lnL>
                      <a:noFill/>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Rawson</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49.468</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008528378"/>
                  </a:ext>
                </a:extLst>
              </a:tr>
              <a:tr h="165285">
                <a:tc>
                  <a:txBody>
                    <a:bodyPr/>
                    <a:lstStyle/>
                    <a:p>
                      <a:pPr algn="l" fontAlgn="b"/>
                      <a:r>
                        <a:rPr lang="es-AR" sz="900" b="0" i="0" u="none" strike="noStrike">
                          <a:solidFill>
                            <a:srgbClr val="000000"/>
                          </a:solidFill>
                          <a:effectLst/>
                          <a:latin typeface="+mj-lt"/>
                        </a:rPr>
                        <a:t>Capitán Sarmiento</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3.946</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Laprida</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3.531</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San Nicolás</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43.109</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Lavalle</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2.935</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Belgrano</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10.444</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Telsen</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142</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41823247"/>
                  </a:ext>
                </a:extLst>
              </a:tr>
              <a:tr h="165285">
                <a:tc>
                  <a:txBody>
                    <a:bodyPr/>
                    <a:lstStyle/>
                    <a:p>
                      <a:pPr algn="l" fontAlgn="b"/>
                      <a:r>
                        <a:rPr lang="es-AR" sz="900" b="0" i="0" u="none" strike="noStrike">
                          <a:solidFill>
                            <a:srgbClr val="000000"/>
                          </a:solidFill>
                          <a:effectLst/>
                          <a:latin typeface="+mj-lt"/>
                        </a:rPr>
                        <a:t>Carlos Casares</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6.477</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Las Flores</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7.107</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dirty="0">
                          <a:solidFill>
                            <a:srgbClr val="000000"/>
                          </a:solidFill>
                          <a:effectLst/>
                          <a:latin typeface="+mj-lt"/>
                        </a:rPr>
                        <a:t>San Pedro</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12.295</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Luján de Cuyo</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33.890</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Caseros</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18.822</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1" i="0" u="none" strike="noStrike" dirty="0">
                          <a:solidFill>
                            <a:srgbClr val="FFFFFF"/>
                          </a:solidFill>
                          <a:effectLst/>
                          <a:latin typeface="+mj-lt"/>
                        </a:rPr>
                        <a:t>Río Negro</a:t>
                      </a:r>
                    </a:p>
                  </a:txBody>
                  <a:tcPr marL="4346" marR="4346" marT="434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75000"/>
                      </a:schemeClr>
                    </a:solidFill>
                  </a:tcPr>
                </a:tc>
                <a:tc>
                  <a:txBody>
                    <a:bodyPr/>
                    <a:lstStyle/>
                    <a:p>
                      <a:pPr algn="l" fontAlgn="b"/>
                      <a:r>
                        <a:rPr lang="es-AR" sz="900" b="1" i="0" u="none" strike="noStrike" dirty="0">
                          <a:solidFill>
                            <a:srgbClr val="FFFFFF"/>
                          </a:solidFill>
                          <a:effectLst/>
                          <a:latin typeface="+mj-lt"/>
                        </a:rPr>
                        <a:t>    205.715 </a:t>
                      </a:r>
                    </a:p>
                  </a:txBody>
                  <a:tcPr marL="4346" marR="4346" marT="4346"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3005273540"/>
                  </a:ext>
                </a:extLst>
              </a:tr>
              <a:tr h="165285">
                <a:tc>
                  <a:txBody>
                    <a:bodyPr/>
                    <a:lstStyle/>
                    <a:p>
                      <a:pPr algn="l" fontAlgn="b"/>
                      <a:r>
                        <a:rPr lang="es-AR" sz="900" b="0" i="0" u="none" strike="noStrike">
                          <a:solidFill>
                            <a:srgbClr val="000000"/>
                          </a:solidFill>
                          <a:effectLst/>
                          <a:latin typeface="+mj-lt"/>
                        </a:rPr>
                        <a:t>Carlos Tejedor</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2.562</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dirty="0">
                          <a:solidFill>
                            <a:srgbClr val="000000"/>
                          </a:solidFill>
                          <a:effectLst/>
                          <a:latin typeface="+mj-lt"/>
                        </a:rPr>
                        <a:t>Leandro N. Alem</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4.518</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Suipacha</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2.983</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Maipú</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37.436</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Constitución</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16.296</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9 de Julio</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dirty="0">
                          <a:solidFill>
                            <a:srgbClr val="000000"/>
                          </a:solidFill>
                          <a:effectLst/>
                          <a:latin typeface="+mj-lt"/>
                        </a:rPr>
                        <a:t>810</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402509938"/>
                  </a:ext>
                </a:extLst>
              </a:tr>
              <a:tr h="165285">
                <a:tc>
                  <a:txBody>
                    <a:bodyPr/>
                    <a:lstStyle/>
                    <a:p>
                      <a:pPr algn="l" fontAlgn="b"/>
                      <a:r>
                        <a:rPr lang="es-AR" sz="900" b="0" i="0" u="none" strike="noStrike">
                          <a:solidFill>
                            <a:srgbClr val="000000"/>
                          </a:solidFill>
                          <a:effectLst/>
                          <a:latin typeface="+mj-lt"/>
                        </a:rPr>
                        <a:t>Carmen de Areco</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3.302</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Lincoln</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12.488</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Tandil</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49.565</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Malargüe</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6.530</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General López</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47.520</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Adolfo Alsina</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dirty="0">
                          <a:solidFill>
                            <a:srgbClr val="000000"/>
                          </a:solidFill>
                          <a:effectLst/>
                          <a:latin typeface="+mj-lt"/>
                        </a:rPr>
                        <a:t>23.749</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60034377"/>
                  </a:ext>
                </a:extLst>
              </a:tr>
              <a:tr h="165285">
                <a:tc>
                  <a:txBody>
                    <a:bodyPr/>
                    <a:lstStyle/>
                    <a:p>
                      <a:pPr algn="l" fontAlgn="b"/>
                      <a:r>
                        <a:rPr lang="es-AR" sz="900" b="0" i="0" u="none" strike="noStrike">
                          <a:solidFill>
                            <a:srgbClr val="000000"/>
                          </a:solidFill>
                          <a:effectLst/>
                          <a:latin typeface="+mj-lt"/>
                        </a:rPr>
                        <a:t>Castelli</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dirty="0">
                          <a:solidFill>
                            <a:srgbClr val="000000"/>
                          </a:solidFill>
                          <a:effectLst/>
                          <a:latin typeface="+mj-lt"/>
                        </a:rPr>
                        <a:t>2.097</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Lobería</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4.769</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Tapalqué</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3.065</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Rivadavia</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10.133</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Iriondo</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14.539</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Avellaneda</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11.259</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83708807"/>
                  </a:ext>
                </a:extLst>
              </a:tr>
              <a:tr h="165285">
                <a:tc>
                  <a:txBody>
                    <a:bodyPr/>
                    <a:lstStyle/>
                    <a:p>
                      <a:pPr algn="l" fontAlgn="b"/>
                      <a:r>
                        <a:rPr lang="es-AR" sz="900" b="0" i="0" u="none" strike="noStrike">
                          <a:solidFill>
                            <a:srgbClr val="000000"/>
                          </a:solidFill>
                          <a:effectLst/>
                          <a:latin typeface="+mj-lt"/>
                        </a:rPr>
                        <a:t>Chacabuco</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12.870</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dirty="0">
                          <a:solidFill>
                            <a:srgbClr val="000000"/>
                          </a:solidFill>
                          <a:effectLst/>
                          <a:latin typeface="+mj-lt"/>
                        </a:rPr>
                        <a:t>Lobos</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9.563</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Tordillo</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336</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dirty="0">
                          <a:solidFill>
                            <a:srgbClr val="000000"/>
                          </a:solidFill>
                          <a:effectLst/>
                          <a:latin typeface="+mj-lt"/>
                        </a:rPr>
                        <a:t>San Carlos</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5.688</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Rosario</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380.553</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dirty="0">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Conesa</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dirty="0">
                          <a:solidFill>
                            <a:srgbClr val="000000"/>
                          </a:solidFill>
                          <a:effectLst/>
                          <a:latin typeface="+mj-lt"/>
                        </a:rPr>
                        <a:t>2.187</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431115337"/>
                  </a:ext>
                </a:extLst>
              </a:tr>
              <a:tr h="165285">
                <a:tc>
                  <a:txBody>
                    <a:bodyPr/>
                    <a:lstStyle/>
                    <a:p>
                      <a:pPr algn="l" fontAlgn="b"/>
                      <a:r>
                        <a:rPr lang="es-AR" sz="900" b="0" i="0" u="none" strike="noStrike">
                          <a:solidFill>
                            <a:srgbClr val="000000"/>
                          </a:solidFill>
                          <a:effectLst/>
                          <a:latin typeface="+mj-lt"/>
                        </a:rPr>
                        <a:t>Chivilcoy</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21.539</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Maipú</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2.791</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Tornquist</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4.250</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San Martín</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19.790</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San Lorenzo</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37.537</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General Roca</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dirty="0">
                          <a:solidFill>
                            <a:srgbClr val="000000"/>
                          </a:solidFill>
                          <a:effectLst/>
                          <a:latin typeface="+mj-lt"/>
                        </a:rPr>
                        <a:t>107.999</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167479433"/>
                  </a:ext>
                </a:extLst>
              </a:tr>
              <a:tr h="165285">
                <a:tc>
                  <a:txBody>
                    <a:bodyPr/>
                    <a:lstStyle/>
                    <a:p>
                      <a:pPr algn="l" fontAlgn="b"/>
                      <a:r>
                        <a:rPr lang="es-AR" sz="900" b="0" i="0" u="none" strike="noStrike">
                          <a:solidFill>
                            <a:srgbClr val="000000"/>
                          </a:solidFill>
                          <a:effectLst/>
                          <a:latin typeface="+mj-lt"/>
                        </a:rPr>
                        <a:t>Colón</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dirty="0">
                          <a:solidFill>
                            <a:srgbClr val="000000"/>
                          </a:solidFill>
                          <a:effectLst/>
                          <a:latin typeface="+mj-lt"/>
                        </a:rPr>
                        <a:t>6.305</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Mar Chiquita</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7.361</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Trenque Lauquen</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15.559</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San Rafael</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38.341</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San Martín</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12.378</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dirty="0">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Pichi Mahuida</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dirty="0">
                          <a:solidFill>
                            <a:srgbClr val="000000"/>
                          </a:solidFill>
                          <a:effectLst/>
                          <a:latin typeface="+mj-lt"/>
                        </a:rPr>
                        <a:t>5.557</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171470305"/>
                  </a:ext>
                </a:extLst>
              </a:tr>
              <a:tr h="294515">
                <a:tc>
                  <a:txBody>
                    <a:bodyPr/>
                    <a:lstStyle/>
                    <a:p>
                      <a:pPr algn="l" fontAlgn="b"/>
                      <a:r>
                        <a:rPr lang="pt-BR" sz="900" b="0" i="0" u="none" strike="noStrike">
                          <a:solidFill>
                            <a:srgbClr val="000000"/>
                          </a:solidFill>
                          <a:effectLst/>
                          <a:latin typeface="+mj-lt"/>
                        </a:rPr>
                        <a:t>Cnel. de Marina Leonardo Rosales</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dirty="0">
                          <a:solidFill>
                            <a:srgbClr val="000000"/>
                          </a:solidFill>
                          <a:effectLst/>
                          <a:latin typeface="+mj-lt"/>
                        </a:rPr>
                        <a:t>20.222</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Marcos Paz</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7.779</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Tres Arroyos</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dirty="0">
                          <a:solidFill>
                            <a:srgbClr val="000000"/>
                          </a:solidFill>
                          <a:effectLst/>
                          <a:latin typeface="+mj-lt"/>
                        </a:rPr>
                        <a:t>21.475</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Santa Rosa</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1.926</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Cochinoca</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189</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dirty="0">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dirty="0">
                          <a:solidFill>
                            <a:srgbClr val="000000"/>
                          </a:solidFill>
                          <a:effectLst/>
                          <a:latin typeface="+mj-lt"/>
                        </a:rPr>
                        <a:t>San Antonio</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13.233</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581840855"/>
                  </a:ext>
                </a:extLst>
              </a:tr>
              <a:tr h="165285">
                <a:tc>
                  <a:txBody>
                    <a:bodyPr/>
                    <a:lstStyle/>
                    <a:p>
                      <a:pPr algn="l" fontAlgn="b"/>
                      <a:r>
                        <a:rPr lang="es-AR" sz="900" b="0" i="0" u="none" strike="noStrike">
                          <a:solidFill>
                            <a:srgbClr val="000000"/>
                          </a:solidFill>
                          <a:effectLst/>
                          <a:latin typeface="+mj-lt"/>
                        </a:rPr>
                        <a:t>Cnel. Dorrego</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5.001</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Mercedes</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dirty="0">
                          <a:solidFill>
                            <a:srgbClr val="000000"/>
                          </a:solidFill>
                          <a:effectLst/>
                          <a:latin typeface="+mj-lt"/>
                        </a:rPr>
                        <a:t>17.621</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Tres Lomas</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2.745</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1" i="0" u="none" strike="noStrike" dirty="0">
                          <a:solidFill>
                            <a:srgbClr val="FFFFFF"/>
                          </a:solidFill>
                          <a:effectLst/>
                          <a:latin typeface="+mj-lt"/>
                        </a:rPr>
                        <a:t>San Juan</a:t>
                      </a:r>
                    </a:p>
                  </a:txBody>
                  <a:tcPr marL="4346" marR="4346" marT="434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75000"/>
                      </a:schemeClr>
                    </a:solidFill>
                  </a:tcPr>
                </a:tc>
                <a:tc>
                  <a:txBody>
                    <a:bodyPr/>
                    <a:lstStyle/>
                    <a:p>
                      <a:pPr algn="l" fontAlgn="b"/>
                      <a:r>
                        <a:rPr lang="es-AR" sz="900" b="1" i="0" u="none" strike="noStrike" dirty="0">
                          <a:solidFill>
                            <a:srgbClr val="FFFFFF"/>
                          </a:solidFill>
                          <a:effectLst/>
                          <a:latin typeface="+mj-lt"/>
                        </a:rPr>
                        <a:t>    118.883 </a:t>
                      </a:r>
                    </a:p>
                  </a:txBody>
                  <a:tcPr marL="4346" marR="4346" marT="4346"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75000"/>
                      </a:schemeClr>
                    </a:solidFill>
                  </a:tcPr>
                </a:tc>
                <a:tc>
                  <a:txBody>
                    <a:bodyPr/>
                    <a:lstStyle/>
                    <a:p>
                      <a:pPr algn="l" fontAlgn="b"/>
                      <a:endParaRPr lang="es-AR" sz="900" b="0" i="0" u="none" strike="noStrike">
                        <a:solidFill>
                          <a:srgbClr val="000000"/>
                        </a:solidFill>
                        <a:effectLst/>
                        <a:latin typeface="+mj-lt"/>
                      </a:endParaRPr>
                    </a:p>
                  </a:txBody>
                  <a:tcPr marL="4346" marR="4346" marT="4346" marB="0" anchor="b">
                    <a:lnL>
                      <a:noFill/>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Yavi</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430</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dirty="0" err="1">
                          <a:solidFill>
                            <a:srgbClr val="000000"/>
                          </a:solidFill>
                          <a:effectLst/>
                          <a:latin typeface="+mj-lt"/>
                        </a:rPr>
                        <a:t>Valcheta</a:t>
                      </a:r>
                      <a:endParaRPr lang="es-AR" sz="900" b="0" i="0" u="none" strike="noStrike" dirty="0">
                        <a:solidFill>
                          <a:srgbClr val="000000"/>
                        </a:solidFill>
                        <a:effectLst/>
                        <a:latin typeface="+mj-lt"/>
                      </a:endParaRP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1.461</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533900230"/>
                  </a:ext>
                </a:extLst>
              </a:tr>
              <a:tr h="165285">
                <a:tc>
                  <a:txBody>
                    <a:bodyPr/>
                    <a:lstStyle/>
                    <a:p>
                      <a:pPr algn="l" fontAlgn="b"/>
                      <a:r>
                        <a:rPr lang="es-AR" sz="900" b="0" i="0" u="none" strike="noStrike">
                          <a:solidFill>
                            <a:srgbClr val="000000"/>
                          </a:solidFill>
                          <a:effectLst/>
                          <a:latin typeface="+mj-lt"/>
                        </a:rPr>
                        <a:t>Cnel. Pringles</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dirty="0">
                          <a:solidFill>
                            <a:srgbClr val="000000"/>
                          </a:solidFill>
                          <a:effectLst/>
                          <a:latin typeface="+mj-lt"/>
                        </a:rPr>
                        <a:t>6.442</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Monte</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4.436</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Villa Gesell</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dirty="0">
                          <a:solidFill>
                            <a:srgbClr val="000000"/>
                          </a:solidFill>
                          <a:effectLst/>
                          <a:latin typeface="+mj-lt"/>
                        </a:rPr>
                        <a:t>11.996</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Albardón</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1.463</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1" i="0" u="none" strike="noStrike" dirty="0">
                          <a:solidFill>
                            <a:srgbClr val="FFFFFF"/>
                          </a:solidFill>
                          <a:effectLst/>
                          <a:latin typeface="+mj-lt"/>
                        </a:rPr>
                        <a:t>La Pampa</a:t>
                      </a:r>
                    </a:p>
                  </a:txBody>
                  <a:tcPr marL="4346" marR="4346" marT="434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75000"/>
                      </a:schemeClr>
                    </a:solidFill>
                  </a:tcPr>
                </a:tc>
                <a:tc>
                  <a:txBody>
                    <a:bodyPr/>
                    <a:lstStyle/>
                    <a:p>
                      <a:pPr algn="l" fontAlgn="b"/>
                      <a:r>
                        <a:rPr lang="es-AR" sz="900" b="1" i="0" u="none" strike="noStrike" dirty="0">
                          <a:solidFill>
                            <a:srgbClr val="FFFFFF"/>
                          </a:solidFill>
                          <a:effectLst/>
                          <a:latin typeface="+mj-lt"/>
                        </a:rPr>
                        <a:t>    123.846 </a:t>
                      </a:r>
                    </a:p>
                  </a:txBody>
                  <a:tcPr marL="4346" marR="4346" marT="4346"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75000"/>
                      </a:schemeClr>
                    </a:solidFill>
                  </a:tcPr>
                </a:tc>
                <a:tc>
                  <a:txBody>
                    <a:bodyPr/>
                    <a:lstStyle/>
                    <a:p>
                      <a:pPr algn="l" fontAlgn="b"/>
                      <a:endParaRPr lang="es-AR" sz="900" b="0" i="0" u="none" strike="noStrike">
                        <a:solidFill>
                          <a:srgbClr val="000000"/>
                        </a:solidFill>
                        <a:effectLst/>
                        <a:latin typeface="+mj-lt"/>
                      </a:endParaRPr>
                    </a:p>
                  </a:txBody>
                  <a:tcPr marL="4346" marR="4346" marT="4346" marB="0" anchor="b">
                    <a:lnL>
                      <a:noFill/>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1" i="0" u="none" strike="noStrike" dirty="0">
                          <a:solidFill>
                            <a:srgbClr val="FFFFFF"/>
                          </a:solidFill>
                          <a:effectLst/>
                          <a:latin typeface="+mj-lt"/>
                        </a:rPr>
                        <a:t>Santa Cruz</a:t>
                      </a:r>
                    </a:p>
                  </a:txBody>
                  <a:tcPr marL="4346" marR="4346" marT="434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75000"/>
                      </a:schemeClr>
                    </a:solidFill>
                  </a:tcPr>
                </a:tc>
                <a:tc>
                  <a:txBody>
                    <a:bodyPr/>
                    <a:lstStyle/>
                    <a:p>
                      <a:pPr algn="l" fontAlgn="b"/>
                      <a:r>
                        <a:rPr lang="es-AR" sz="900" b="1" i="0" u="none" strike="noStrike" dirty="0">
                          <a:solidFill>
                            <a:srgbClr val="FFFFFF"/>
                          </a:solidFill>
                          <a:effectLst/>
                          <a:latin typeface="+mj-lt"/>
                        </a:rPr>
                        <a:t>     52.626 </a:t>
                      </a:r>
                    </a:p>
                  </a:txBody>
                  <a:tcPr marL="4346" marR="4346" marT="4346"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699377235"/>
                  </a:ext>
                </a:extLst>
              </a:tr>
              <a:tr h="165285">
                <a:tc>
                  <a:txBody>
                    <a:bodyPr/>
                    <a:lstStyle/>
                    <a:p>
                      <a:pPr algn="l" fontAlgn="b"/>
                      <a:r>
                        <a:rPr lang="es-AR" sz="900" b="0" i="0" u="none" strike="noStrike">
                          <a:solidFill>
                            <a:srgbClr val="000000"/>
                          </a:solidFill>
                          <a:effectLst/>
                          <a:latin typeface="+mj-lt"/>
                        </a:rPr>
                        <a:t>Cnel. Suárez</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dirty="0">
                          <a:solidFill>
                            <a:srgbClr val="000000"/>
                          </a:solidFill>
                          <a:effectLst/>
                          <a:latin typeface="+mj-lt"/>
                        </a:rPr>
                        <a:t>14.228</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Monte Hermoso</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6.412</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Villarino</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5.830</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dirty="0">
                          <a:solidFill>
                            <a:srgbClr val="000000"/>
                          </a:solidFill>
                          <a:effectLst/>
                          <a:latin typeface="+mj-lt"/>
                        </a:rPr>
                        <a:t>Capital</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36.551</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Atreuco</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4.186</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1" i="0" u="none" strike="noStrike" dirty="0">
                          <a:solidFill>
                            <a:srgbClr val="FFFFFF"/>
                          </a:solidFill>
                          <a:effectLst/>
                          <a:latin typeface="+mj-lt"/>
                        </a:rPr>
                        <a:t>Neuquén</a:t>
                      </a:r>
                    </a:p>
                  </a:txBody>
                  <a:tcPr marL="4346" marR="4346" marT="434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75000"/>
                      </a:schemeClr>
                    </a:solidFill>
                  </a:tcPr>
                </a:tc>
                <a:tc>
                  <a:txBody>
                    <a:bodyPr/>
                    <a:lstStyle/>
                    <a:p>
                      <a:pPr algn="l" fontAlgn="b"/>
                      <a:r>
                        <a:rPr lang="es-AR" sz="900" b="1" i="0" u="none" strike="noStrike" dirty="0">
                          <a:solidFill>
                            <a:srgbClr val="FFFFFF"/>
                          </a:solidFill>
                          <a:effectLst/>
                          <a:latin typeface="+mj-lt"/>
                        </a:rPr>
                        <a:t>    169.914 </a:t>
                      </a:r>
                    </a:p>
                  </a:txBody>
                  <a:tcPr marL="4346" marR="4346" marT="4346"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2495733820"/>
                  </a:ext>
                </a:extLst>
              </a:tr>
              <a:tr h="165285">
                <a:tc>
                  <a:txBody>
                    <a:bodyPr/>
                    <a:lstStyle/>
                    <a:p>
                      <a:pPr algn="l" fontAlgn="b"/>
                      <a:r>
                        <a:rPr lang="es-AR" sz="900" b="0" i="0" u="none" strike="noStrike">
                          <a:solidFill>
                            <a:srgbClr val="000000"/>
                          </a:solidFill>
                          <a:effectLst/>
                          <a:latin typeface="+mj-lt"/>
                        </a:rPr>
                        <a:t>Daireaux</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3.944</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Navarro</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dirty="0">
                          <a:solidFill>
                            <a:srgbClr val="000000"/>
                          </a:solidFill>
                          <a:effectLst/>
                          <a:latin typeface="+mj-lt"/>
                        </a:rPr>
                        <a:t>3.031</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1" i="0" u="none" strike="noStrike" dirty="0">
                          <a:solidFill>
                            <a:srgbClr val="FFFFFF"/>
                          </a:solidFill>
                          <a:effectLst/>
                          <a:latin typeface="+mj-lt"/>
                        </a:rPr>
                        <a:t>Córdoba</a:t>
                      </a:r>
                    </a:p>
                  </a:txBody>
                  <a:tcPr marL="4346" marR="4346" marT="434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75000"/>
                      </a:schemeClr>
                    </a:solidFill>
                  </a:tcPr>
                </a:tc>
                <a:tc>
                  <a:txBody>
                    <a:bodyPr/>
                    <a:lstStyle/>
                    <a:p>
                      <a:pPr algn="l" fontAlgn="b"/>
                      <a:r>
                        <a:rPr lang="es-AR" sz="900" b="1" i="0" u="none" strike="noStrike" dirty="0">
                          <a:solidFill>
                            <a:srgbClr val="FFFFFF"/>
                          </a:solidFill>
                          <a:effectLst/>
                          <a:latin typeface="+mj-lt"/>
                        </a:rPr>
                        <a:t>    644.213 </a:t>
                      </a:r>
                    </a:p>
                  </a:txBody>
                  <a:tcPr marL="4346" marR="4346" marT="434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75000"/>
                      </a:schemeClr>
                    </a:solidFill>
                  </a:tcPr>
                </a:tc>
                <a:tc>
                  <a:txBody>
                    <a:bodyPr/>
                    <a:lstStyle/>
                    <a:p>
                      <a:pPr algn="l" fontAlgn="b"/>
                      <a:r>
                        <a:rPr lang="es-AR" sz="900" b="1" i="0" u="none" strike="noStrike">
                          <a:solidFill>
                            <a:srgbClr val="000000"/>
                          </a:solidFill>
                          <a:effectLst/>
                          <a:latin typeface="+mj-lt"/>
                        </a:rPr>
                        <a:t> </a:t>
                      </a: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tc>
                  <a:txBody>
                    <a:bodyPr/>
                    <a:lstStyle/>
                    <a:p>
                      <a:pPr algn="l" fontAlgn="b"/>
                      <a:r>
                        <a:rPr lang="es-AR" sz="900" b="0" i="0" u="none" strike="noStrike">
                          <a:solidFill>
                            <a:srgbClr val="000000"/>
                          </a:solidFill>
                          <a:effectLst/>
                          <a:latin typeface="+mj-lt"/>
                        </a:rPr>
                        <a:t>Chimbas</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14.757</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1"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Caleu Caleu</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790</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1" i="0" u="none" strike="noStrike" dirty="0">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dirty="0">
                          <a:solidFill>
                            <a:srgbClr val="000000"/>
                          </a:solidFill>
                          <a:effectLst/>
                          <a:latin typeface="+mj-lt"/>
                        </a:rPr>
                        <a:t>Añelo</a:t>
                      </a:r>
                    </a:p>
                  </a:txBody>
                  <a:tcPr marL="65192" marR="4346" marT="434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dirty="0">
                          <a:solidFill>
                            <a:srgbClr val="000000"/>
                          </a:solidFill>
                          <a:effectLst/>
                          <a:latin typeface="+mj-lt"/>
                        </a:rPr>
                        <a:t>2.850</a:t>
                      </a:r>
                    </a:p>
                  </a:txBody>
                  <a:tcPr marL="4346" marR="4346" marT="4346"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975960309"/>
                  </a:ext>
                </a:extLst>
              </a:tr>
              <a:tr h="165285">
                <a:tc>
                  <a:txBody>
                    <a:bodyPr/>
                    <a:lstStyle/>
                    <a:p>
                      <a:pPr algn="l" fontAlgn="b"/>
                      <a:r>
                        <a:rPr lang="es-AR" sz="900" b="0" i="0" u="none" strike="noStrike">
                          <a:solidFill>
                            <a:srgbClr val="000000"/>
                          </a:solidFill>
                          <a:effectLst/>
                          <a:latin typeface="+mj-lt"/>
                        </a:rPr>
                        <a:t>Dolores</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dirty="0">
                          <a:solidFill>
                            <a:srgbClr val="000000"/>
                          </a:solidFill>
                          <a:effectLst/>
                          <a:latin typeface="+mj-lt"/>
                        </a:rPr>
                        <a:t>7.473</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Necochea</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35.158</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Calamuchita</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7.301</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l" fontAlgn="b"/>
                      <a:r>
                        <a:rPr lang="es-AR" sz="900" b="0" i="0" u="none" strike="noStrike">
                          <a:solidFill>
                            <a:srgbClr val="000000"/>
                          </a:solidFill>
                          <a:effectLst/>
                          <a:latin typeface="+mj-lt"/>
                        </a:rPr>
                        <a:t>Pocito</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7.639</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Capital</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48.499</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Confluencia</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130.417</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151152295"/>
                  </a:ext>
                </a:extLst>
              </a:tr>
              <a:tr h="165285">
                <a:tc>
                  <a:txBody>
                    <a:bodyPr/>
                    <a:lstStyle/>
                    <a:p>
                      <a:pPr algn="l" fontAlgn="b"/>
                      <a:r>
                        <a:rPr lang="es-AR" sz="900" b="0" i="0" u="none" strike="noStrike">
                          <a:solidFill>
                            <a:srgbClr val="000000"/>
                          </a:solidFill>
                          <a:effectLst/>
                          <a:latin typeface="+mj-lt"/>
                        </a:rPr>
                        <a:t>Florentino Ameghino</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dirty="0">
                          <a:solidFill>
                            <a:srgbClr val="000000"/>
                          </a:solidFill>
                          <a:effectLst/>
                          <a:latin typeface="+mj-lt"/>
                        </a:rPr>
                        <a:t>2.440</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Olavarría</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dirty="0">
                          <a:solidFill>
                            <a:srgbClr val="000000"/>
                          </a:solidFill>
                          <a:effectLst/>
                          <a:latin typeface="+mj-lt"/>
                        </a:rPr>
                        <a:t>42.633</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Capital</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396.821</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Rawson</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dirty="0">
                          <a:solidFill>
                            <a:srgbClr val="000000"/>
                          </a:solidFill>
                          <a:effectLst/>
                          <a:latin typeface="+mj-lt"/>
                        </a:rPr>
                        <a:t>22.788</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Catriló</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2.536</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Pehuenches</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7.161</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0485309"/>
                  </a:ext>
                </a:extLst>
              </a:tr>
              <a:tr h="165285">
                <a:tc>
                  <a:txBody>
                    <a:bodyPr/>
                    <a:lstStyle/>
                    <a:p>
                      <a:pPr algn="l" fontAlgn="b"/>
                      <a:r>
                        <a:rPr lang="es-AR" sz="900" b="0" i="0" u="none" strike="noStrike">
                          <a:solidFill>
                            <a:srgbClr val="000000"/>
                          </a:solidFill>
                          <a:effectLst/>
                          <a:latin typeface="+mj-lt"/>
                        </a:rPr>
                        <a:t>General Alvarado</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15.565</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Patagones</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11.564</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General Roca</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2.106</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Rivadavia</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dirty="0">
                          <a:solidFill>
                            <a:srgbClr val="000000"/>
                          </a:solidFill>
                          <a:effectLst/>
                          <a:latin typeface="+mj-lt"/>
                        </a:rPr>
                        <a:t>21.099</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Chalileo</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1.041</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Picún Leufú</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dirty="0">
                          <a:solidFill>
                            <a:srgbClr val="000000"/>
                          </a:solidFill>
                          <a:effectLst/>
                          <a:latin typeface="+mj-lt"/>
                        </a:rPr>
                        <a:t>1.003</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828028313"/>
                  </a:ext>
                </a:extLst>
              </a:tr>
              <a:tr h="165285">
                <a:tc>
                  <a:txBody>
                    <a:bodyPr/>
                    <a:lstStyle/>
                    <a:p>
                      <a:pPr algn="l" fontAlgn="b"/>
                      <a:r>
                        <a:rPr lang="es-AR" sz="900" b="0" i="0" u="none" strike="noStrike">
                          <a:solidFill>
                            <a:srgbClr val="000000"/>
                          </a:solidFill>
                          <a:effectLst/>
                          <a:latin typeface="+mj-lt"/>
                        </a:rPr>
                        <a:t>General Alvear</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dirty="0">
                          <a:solidFill>
                            <a:srgbClr val="000000"/>
                          </a:solidFill>
                          <a:effectLst/>
                          <a:latin typeface="+mj-lt"/>
                        </a:rPr>
                        <a:t>2.668</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Pehuajó</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dirty="0">
                          <a:solidFill>
                            <a:srgbClr val="000000"/>
                          </a:solidFill>
                          <a:effectLst/>
                          <a:latin typeface="+mj-lt"/>
                        </a:rPr>
                        <a:t>12.606</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General San Martín</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45.398</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Santa Lucía</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9.998</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Chapaleufú</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a:solidFill>
                            <a:srgbClr val="000000"/>
                          </a:solidFill>
                          <a:effectLst/>
                          <a:latin typeface="+mj-lt"/>
                        </a:rPr>
                        <a:t>4.465</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1" i="0" u="none" strike="noStrike" dirty="0">
                          <a:solidFill>
                            <a:srgbClr val="FFFFFF"/>
                          </a:solidFill>
                          <a:effectLst/>
                          <a:latin typeface="+mj-lt"/>
                        </a:rPr>
                        <a:t>TDF</a:t>
                      </a:r>
                    </a:p>
                  </a:txBody>
                  <a:tcPr marL="4346"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75000"/>
                      </a:schemeClr>
                    </a:solidFill>
                  </a:tcPr>
                </a:tc>
                <a:tc>
                  <a:txBody>
                    <a:bodyPr/>
                    <a:lstStyle/>
                    <a:p>
                      <a:pPr algn="l" fontAlgn="b"/>
                      <a:r>
                        <a:rPr lang="es-AR" sz="900" b="1" i="0" u="none" strike="noStrike" dirty="0">
                          <a:solidFill>
                            <a:srgbClr val="FFFFFF"/>
                          </a:solidFill>
                          <a:effectLst/>
                          <a:latin typeface="+mj-lt"/>
                        </a:rPr>
                        <a:t>     44.673 </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543920816"/>
                  </a:ext>
                </a:extLst>
              </a:tr>
              <a:tr h="165285">
                <a:tc>
                  <a:txBody>
                    <a:bodyPr/>
                    <a:lstStyle/>
                    <a:p>
                      <a:pPr algn="l" fontAlgn="b"/>
                      <a:r>
                        <a:rPr lang="es-AR" sz="900" b="0" i="0" u="none" strike="noStrike">
                          <a:solidFill>
                            <a:srgbClr val="000000"/>
                          </a:solidFill>
                          <a:effectLst/>
                          <a:latin typeface="+mj-lt"/>
                        </a:rPr>
                        <a:t>General Arenales</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dirty="0">
                          <a:solidFill>
                            <a:srgbClr val="000000"/>
                          </a:solidFill>
                          <a:effectLst/>
                          <a:latin typeface="+mj-lt"/>
                        </a:rPr>
                        <a:t>4.520</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Pellegrini</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dirty="0">
                          <a:solidFill>
                            <a:srgbClr val="000000"/>
                          </a:solidFill>
                          <a:effectLst/>
                          <a:latin typeface="+mj-lt"/>
                        </a:rPr>
                        <a:t>2.065</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Juárez Celmán</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dirty="0">
                          <a:solidFill>
                            <a:srgbClr val="000000"/>
                          </a:solidFill>
                          <a:effectLst/>
                          <a:latin typeface="+mj-lt"/>
                        </a:rPr>
                        <a:t>14.070</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dirty="0">
                          <a:solidFill>
                            <a:srgbClr val="000000"/>
                          </a:solidFill>
                          <a:effectLst/>
                          <a:latin typeface="+mj-lt"/>
                        </a:rPr>
                        <a:t> </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l" fontAlgn="b"/>
                      <a:r>
                        <a:rPr lang="es-AR" sz="900" b="0" i="0" u="none" strike="noStrike" dirty="0">
                          <a:solidFill>
                            <a:srgbClr val="000000"/>
                          </a:solidFill>
                          <a:effectLst/>
                          <a:latin typeface="+mj-lt"/>
                        </a:rPr>
                        <a:t> </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r>
                        <a:rPr lang="es-AR" sz="900" b="0" i="0" u="none" strike="noStrike">
                          <a:solidFill>
                            <a:srgbClr val="000000"/>
                          </a:solidFill>
                          <a:effectLst/>
                          <a:latin typeface="+mj-lt"/>
                        </a:rPr>
                        <a:t>Chical Có</a:t>
                      </a:r>
                    </a:p>
                  </a:txBody>
                  <a:tcPr marL="65192" marR="4346" marT="4346"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r" fontAlgn="b"/>
                      <a:r>
                        <a:rPr lang="es-AR" sz="900" b="0" i="0" u="none" strike="noStrike" dirty="0">
                          <a:solidFill>
                            <a:srgbClr val="000000"/>
                          </a:solidFill>
                          <a:effectLst/>
                          <a:latin typeface="+mj-lt"/>
                        </a:rPr>
                        <a:t>153</a:t>
                      </a:r>
                    </a:p>
                  </a:txBody>
                  <a:tcPr marL="4346" marR="4346" marT="4346"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l" fontAlgn="b"/>
                      <a:endParaRPr lang="es-AR" sz="900" b="0" i="0" u="none" strike="noStrike">
                        <a:solidFill>
                          <a:srgbClr val="000000"/>
                        </a:solidFill>
                        <a:effectLst/>
                        <a:latin typeface="+mj-lt"/>
                      </a:endParaRPr>
                    </a:p>
                  </a:txBody>
                  <a:tcPr marL="4346" marR="4346" marT="434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tcPr>
                </a:tc>
                <a:tc>
                  <a:txBody>
                    <a:bodyPr/>
                    <a:lstStyle/>
                    <a:p>
                      <a:pPr algn="l" fontAlgn="b"/>
                      <a:endParaRPr lang="es-AR" sz="900" b="1" i="0" u="none" strike="noStrike" dirty="0">
                        <a:solidFill>
                          <a:srgbClr val="FFFFFF"/>
                        </a:solidFill>
                        <a:effectLst/>
                        <a:latin typeface="+mj-lt"/>
                      </a:endParaRPr>
                    </a:p>
                  </a:txBody>
                  <a:tcPr marL="4346" marR="4346" marT="434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a:txBody>
                    <a:bodyPr/>
                    <a:lstStyle/>
                    <a:p>
                      <a:pPr algn="l" fontAlgn="b"/>
                      <a:endParaRPr lang="es-AR" sz="900" b="1" i="0" u="none" strike="noStrike" dirty="0">
                        <a:solidFill>
                          <a:srgbClr val="FFFFFF"/>
                        </a:solidFill>
                        <a:effectLst/>
                        <a:latin typeface="+mj-lt"/>
                      </a:endParaRPr>
                    </a:p>
                  </a:txBody>
                  <a:tcPr marL="4346" marR="4346" marT="4346"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871681832"/>
                  </a:ext>
                </a:extLst>
              </a:tr>
            </a:tbl>
          </a:graphicData>
        </a:graphic>
      </p:graphicFrame>
    </p:spTree>
    <p:extLst>
      <p:ext uri="{BB962C8B-B14F-4D97-AF65-F5344CB8AC3E}">
        <p14:creationId xmlns:p14="http://schemas.microsoft.com/office/powerpoint/2010/main" val="2984277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D6268A6D-05BA-4722-BA51-60FDC8FD7B00}"/>
              </a:ext>
            </a:extLst>
          </p:cNvPr>
          <p:cNvSpPr>
            <a:spLocks noGrp="1"/>
          </p:cNvSpPr>
          <p:nvPr>
            <p:ph type="sldNum" sz="quarter" idx="12"/>
          </p:nvPr>
        </p:nvSpPr>
        <p:spPr>
          <a:xfrm>
            <a:off x="9406083" y="6492875"/>
            <a:ext cx="2743200" cy="365125"/>
          </a:xfrm>
        </p:spPr>
        <p:txBody>
          <a:bodyPr/>
          <a:lstStyle/>
          <a:p>
            <a:fld id="{990A5BB3-153D-4FCC-AD4D-D2383AB37645}" type="slidenum">
              <a:rPr lang="es-AR" smtClean="0">
                <a:latin typeface="+mj-lt"/>
              </a:rPr>
              <a:t>7</a:t>
            </a:fld>
            <a:endParaRPr lang="es-AR">
              <a:latin typeface="+mj-lt"/>
            </a:endParaRPr>
          </a:p>
        </p:txBody>
      </p:sp>
      <p:cxnSp>
        <p:nvCxnSpPr>
          <p:cNvPr id="24" name="Conector recto 23">
            <a:extLst>
              <a:ext uri="{FF2B5EF4-FFF2-40B4-BE49-F238E27FC236}">
                <a16:creationId xmlns:a16="http://schemas.microsoft.com/office/drawing/2014/main" id="{EAFEF3CB-50C5-4CD8-8656-644B1AA91FA4}"/>
              </a:ext>
            </a:extLst>
          </p:cNvPr>
          <p:cNvCxnSpPr>
            <a:cxnSpLocks/>
          </p:cNvCxnSpPr>
          <p:nvPr/>
        </p:nvCxnSpPr>
        <p:spPr>
          <a:xfrm>
            <a:off x="0" y="761161"/>
            <a:ext cx="7826929" cy="0"/>
          </a:xfrm>
          <a:prstGeom prst="line">
            <a:avLst/>
          </a:prstGeom>
          <a:ln w="28575">
            <a:solidFill>
              <a:srgbClr val="92D050"/>
            </a:solidFill>
          </a:ln>
        </p:spPr>
        <p:style>
          <a:lnRef idx="3">
            <a:schemeClr val="accent1"/>
          </a:lnRef>
          <a:fillRef idx="0">
            <a:schemeClr val="accent1"/>
          </a:fillRef>
          <a:effectRef idx="2">
            <a:schemeClr val="accent1"/>
          </a:effectRef>
          <a:fontRef idx="minor">
            <a:schemeClr val="tx1"/>
          </a:fontRef>
        </p:style>
      </p:cxnSp>
      <p:cxnSp>
        <p:nvCxnSpPr>
          <p:cNvPr id="23" name="Conector recto 22">
            <a:extLst>
              <a:ext uri="{FF2B5EF4-FFF2-40B4-BE49-F238E27FC236}">
                <a16:creationId xmlns:a16="http://schemas.microsoft.com/office/drawing/2014/main" id="{EA63972E-2CB6-47B0-B744-4B0B6A4BA596}"/>
              </a:ext>
            </a:extLst>
          </p:cNvPr>
          <p:cNvCxnSpPr>
            <a:cxnSpLocks/>
          </p:cNvCxnSpPr>
          <p:nvPr/>
        </p:nvCxnSpPr>
        <p:spPr>
          <a:xfrm>
            <a:off x="571295" y="4823623"/>
            <a:ext cx="11288424" cy="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a16="http://schemas.microsoft.com/office/drawing/2014/main" id="{6C87AD45-874F-4BC4-AEDA-C6FE9E14B661}"/>
              </a:ext>
            </a:extLst>
          </p:cNvPr>
          <p:cNvCxnSpPr>
            <a:cxnSpLocks/>
          </p:cNvCxnSpPr>
          <p:nvPr/>
        </p:nvCxnSpPr>
        <p:spPr>
          <a:xfrm>
            <a:off x="571295" y="5820360"/>
            <a:ext cx="11288423" cy="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1" name="Título 4">
            <a:extLst>
              <a:ext uri="{FF2B5EF4-FFF2-40B4-BE49-F238E27FC236}">
                <a16:creationId xmlns:a16="http://schemas.microsoft.com/office/drawing/2014/main" id="{97EE6137-D7DC-45DD-AAEB-6CDD3A4EF1DB}"/>
              </a:ext>
            </a:extLst>
          </p:cNvPr>
          <p:cNvSpPr txBox="1">
            <a:spLocks/>
          </p:cNvSpPr>
          <p:nvPr/>
        </p:nvSpPr>
        <p:spPr>
          <a:xfrm>
            <a:off x="182744" y="-76451"/>
            <a:ext cx="10515600" cy="9860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sz="2400" b="1" dirty="0">
                <a:solidFill>
                  <a:srgbClr val="2B5A70"/>
                </a:solidFill>
                <a:cs typeface="Arial" panose="020B0604020202020204" pitchFamily="34" charset="0"/>
              </a:rPr>
              <a:t>AMPLIACIÓN DEL RÉGIMEN DE ZONA FRÍA</a:t>
            </a:r>
          </a:p>
        </p:txBody>
      </p:sp>
      <p:sp>
        <p:nvSpPr>
          <p:cNvPr id="9" name="Rectángulo 8">
            <a:extLst>
              <a:ext uri="{FF2B5EF4-FFF2-40B4-BE49-F238E27FC236}">
                <a16:creationId xmlns:a16="http://schemas.microsoft.com/office/drawing/2014/main" id="{B64FBE89-9E1D-4C22-B669-B48DB024EF15}"/>
              </a:ext>
            </a:extLst>
          </p:cNvPr>
          <p:cNvSpPr/>
          <p:nvPr/>
        </p:nvSpPr>
        <p:spPr>
          <a:xfrm>
            <a:off x="198270" y="904264"/>
            <a:ext cx="7767170" cy="646331"/>
          </a:xfrm>
          <a:prstGeom prst="rect">
            <a:avLst/>
          </a:prstGeom>
        </p:spPr>
        <p:txBody>
          <a:bodyPr wrap="square">
            <a:spAutoFit/>
          </a:bodyPr>
          <a:lstStyle/>
          <a:p>
            <a:pPr algn="just"/>
            <a:r>
              <a:rPr lang="es-AR" b="1" dirty="0">
                <a:solidFill>
                  <a:srgbClr val="30B2AF"/>
                </a:solidFill>
                <a:latin typeface="+mj-lt"/>
                <a:cs typeface="Arial" panose="020B0604020202020204" pitchFamily="34" charset="0"/>
              </a:rPr>
              <a:t>DISTRIBUCIÓN DE HOGARES POR ZONA BIOAMBIENTAL E INCIDENCIA DEL GASTO EN GAS SOBRE INGRESOS</a:t>
            </a:r>
          </a:p>
        </p:txBody>
      </p:sp>
      <p:graphicFrame>
        <p:nvGraphicFramePr>
          <p:cNvPr id="10" name="Tabla 9">
            <a:extLst>
              <a:ext uri="{FF2B5EF4-FFF2-40B4-BE49-F238E27FC236}">
                <a16:creationId xmlns:a16="http://schemas.microsoft.com/office/drawing/2014/main" id="{8AD8C2ED-B3A0-4108-A187-0D6F7DE4510D}"/>
              </a:ext>
            </a:extLst>
          </p:cNvPr>
          <p:cNvGraphicFramePr>
            <a:graphicFrameLocks noGrp="1"/>
          </p:cNvGraphicFramePr>
          <p:nvPr>
            <p:extLst>
              <p:ext uri="{D42A27DB-BD31-4B8C-83A1-F6EECF244321}">
                <p14:modId xmlns:p14="http://schemas.microsoft.com/office/powerpoint/2010/main" val="2308000740"/>
              </p:ext>
            </p:extLst>
          </p:nvPr>
        </p:nvGraphicFramePr>
        <p:xfrm>
          <a:off x="198270" y="1613033"/>
          <a:ext cx="8060359" cy="3628606"/>
        </p:xfrm>
        <a:graphic>
          <a:graphicData uri="http://schemas.openxmlformats.org/drawingml/2006/table">
            <a:tbl>
              <a:tblPr firstRow="1">
                <a:tableStyleId>{7DF18680-E054-41AD-8BC1-D1AEF772440D}</a:tableStyleId>
              </a:tblPr>
              <a:tblGrid>
                <a:gridCol w="2699321">
                  <a:extLst>
                    <a:ext uri="{9D8B030D-6E8A-4147-A177-3AD203B41FA5}">
                      <a16:colId xmlns:a16="http://schemas.microsoft.com/office/drawing/2014/main" val="381440100"/>
                    </a:ext>
                  </a:extLst>
                </a:gridCol>
                <a:gridCol w="1184302">
                  <a:extLst>
                    <a:ext uri="{9D8B030D-6E8A-4147-A177-3AD203B41FA5}">
                      <a16:colId xmlns:a16="http://schemas.microsoft.com/office/drawing/2014/main" val="1185493611"/>
                    </a:ext>
                  </a:extLst>
                </a:gridCol>
                <a:gridCol w="1517237">
                  <a:extLst>
                    <a:ext uri="{9D8B030D-6E8A-4147-A177-3AD203B41FA5}">
                      <a16:colId xmlns:a16="http://schemas.microsoft.com/office/drawing/2014/main" val="1761531253"/>
                    </a:ext>
                  </a:extLst>
                </a:gridCol>
                <a:gridCol w="1213985">
                  <a:extLst>
                    <a:ext uri="{9D8B030D-6E8A-4147-A177-3AD203B41FA5}">
                      <a16:colId xmlns:a16="http://schemas.microsoft.com/office/drawing/2014/main" val="3614538136"/>
                    </a:ext>
                  </a:extLst>
                </a:gridCol>
                <a:gridCol w="1445514">
                  <a:extLst>
                    <a:ext uri="{9D8B030D-6E8A-4147-A177-3AD203B41FA5}">
                      <a16:colId xmlns:a16="http://schemas.microsoft.com/office/drawing/2014/main" val="3485239063"/>
                    </a:ext>
                  </a:extLst>
                </a:gridCol>
              </a:tblGrid>
              <a:tr h="555317">
                <a:tc>
                  <a:txBody>
                    <a:bodyPr/>
                    <a:lstStyle/>
                    <a:p>
                      <a:pPr algn="ctr" fontAlgn="ctr"/>
                      <a:r>
                        <a:rPr lang="es-AR" sz="1400" u="none" strike="noStrike" dirty="0">
                          <a:effectLst/>
                          <a:latin typeface="+mj-lt"/>
                        </a:rPr>
                        <a:t>Zona Bioclimática</a:t>
                      </a:r>
                      <a:endParaRPr lang="es-AR" sz="1400" b="0" i="0" u="none" strike="noStrike" dirty="0">
                        <a:solidFill>
                          <a:srgbClr val="000000"/>
                        </a:solidFill>
                        <a:effectLst/>
                        <a:latin typeface="+mj-lt"/>
                      </a:endParaRPr>
                    </a:p>
                  </a:txBody>
                  <a:tcPr marL="6350" marR="6350" marT="6350"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solidFill>
                      <a:srgbClr val="A6A6A6"/>
                    </a:solidFill>
                  </a:tcPr>
                </a:tc>
                <a:tc>
                  <a:txBody>
                    <a:bodyPr/>
                    <a:lstStyle/>
                    <a:p>
                      <a:pPr algn="ctr" fontAlgn="ctr"/>
                      <a:r>
                        <a:rPr lang="es-AR" sz="1400" u="none" strike="noStrike" dirty="0">
                          <a:effectLst/>
                          <a:latin typeface="+mj-lt"/>
                        </a:rPr>
                        <a:t>Hogares</a:t>
                      </a:r>
                      <a:endParaRPr lang="es-AR" sz="1400" b="0" i="0" u="none" strike="noStrike" dirty="0">
                        <a:solidFill>
                          <a:srgbClr val="000000"/>
                        </a:solidFill>
                        <a:effectLst/>
                        <a:latin typeface="+mj-lt"/>
                      </a:endParaRPr>
                    </a:p>
                  </a:txBody>
                  <a:tcPr marL="6350" marR="6350" marT="6350" marB="0" anchor="ctr">
                    <a:lnT w="12700" cap="flat" cmpd="sng" algn="ctr">
                      <a:solidFill>
                        <a:schemeClr val="bg1">
                          <a:lumMod val="85000"/>
                        </a:schemeClr>
                      </a:solidFill>
                      <a:prstDash val="solid"/>
                      <a:round/>
                      <a:headEnd type="none" w="med" len="med"/>
                      <a:tailEnd type="none" w="med" len="med"/>
                    </a:lnT>
                    <a:solidFill>
                      <a:srgbClr val="A6A6A6"/>
                    </a:solidFill>
                  </a:tcPr>
                </a:tc>
                <a:tc>
                  <a:txBody>
                    <a:bodyPr/>
                    <a:lstStyle/>
                    <a:p>
                      <a:pPr algn="ctr" fontAlgn="ctr"/>
                      <a:r>
                        <a:rPr lang="es-AR" sz="1400" u="none" strike="noStrike" dirty="0">
                          <a:effectLst/>
                          <a:latin typeface="+mj-lt"/>
                        </a:rPr>
                        <a:t>Personas</a:t>
                      </a:r>
                      <a:endParaRPr lang="es-AR" sz="1400" b="0" i="0" u="none" strike="noStrike" dirty="0">
                        <a:solidFill>
                          <a:srgbClr val="000000"/>
                        </a:solidFill>
                        <a:effectLst/>
                        <a:latin typeface="+mj-lt"/>
                      </a:endParaRPr>
                    </a:p>
                  </a:txBody>
                  <a:tcPr marL="6350" marR="6350" marT="6350" marB="0" anchor="ctr">
                    <a:lnT w="12700" cap="flat" cmpd="sng" algn="ctr">
                      <a:solidFill>
                        <a:schemeClr val="bg1">
                          <a:lumMod val="85000"/>
                        </a:schemeClr>
                      </a:solidFill>
                      <a:prstDash val="solid"/>
                      <a:round/>
                      <a:headEnd type="none" w="med" len="med"/>
                      <a:tailEnd type="none" w="med" len="med"/>
                    </a:lnT>
                    <a:solidFill>
                      <a:srgbClr val="A6A6A6"/>
                    </a:solidFill>
                  </a:tcPr>
                </a:tc>
                <a:tc>
                  <a:txBody>
                    <a:bodyPr/>
                    <a:lstStyle/>
                    <a:p>
                      <a:pPr algn="ctr" fontAlgn="ctr"/>
                      <a:r>
                        <a:rPr lang="es-AR" sz="1400" u="none" strike="noStrike" dirty="0">
                          <a:effectLst/>
                          <a:latin typeface="+mj-lt"/>
                        </a:rPr>
                        <a:t>Persona por hogar</a:t>
                      </a:r>
                      <a:endParaRPr lang="es-AR" sz="1400" b="0" i="0" u="none" strike="noStrike" dirty="0">
                        <a:solidFill>
                          <a:srgbClr val="000000"/>
                        </a:solidFill>
                        <a:effectLst/>
                        <a:latin typeface="+mj-lt"/>
                      </a:endParaRPr>
                    </a:p>
                  </a:txBody>
                  <a:tcPr marL="6350" marR="6350" marT="6350" marB="0" anchor="ctr">
                    <a:lnT w="12700" cap="flat" cmpd="sng" algn="ctr">
                      <a:solidFill>
                        <a:schemeClr val="bg1">
                          <a:lumMod val="85000"/>
                        </a:schemeClr>
                      </a:solidFill>
                      <a:prstDash val="solid"/>
                      <a:round/>
                      <a:headEnd type="none" w="med" len="med"/>
                      <a:tailEnd type="none" w="med" len="med"/>
                    </a:lnT>
                    <a:solidFill>
                      <a:srgbClr val="A6A6A6"/>
                    </a:solidFill>
                  </a:tcPr>
                </a:tc>
                <a:tc>
                  <a:txBody>
                    <a:bodyPr/>
                    <a:lstStyle/>
                    <a:p>
                      <a:pPr algn="ctr" fontAlgn="ctr"/>
                      <a:r>
                        <a:rPr lang="es-ES" sz="1400" u="none" strike="noStrike" dirty="0">
                          <a:effectLst/>
                          <a:latin typeface="+mj-lt"/>
                        </a:rPr>
                        <a:t>Gasto en gas sobre ingreso (2018)</a:t>
                      </a:r>
                      <a:endParaRPr lang="es-ES" sz="1400" b="0" i="0" u="none" strike="noStrike" dirty="0">
                        <a:solidFill>
                          <a:srgbClr val="000000"/>
                        </a:solidFill>
                        <a:effectLst/>
                        <a:latin typeface="+mj-lt"/>
                      </a:endParaRPr>
                    </a:p>
                  </a:txBody>
                  <a:tcPr marL="6350" marR="6350" marT="6350"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solidFill>
                      <a:srgbClr val="A6A6A6"/>
                    </a:solidFill>
                  </a:tcPr>
                </a:tc>
                <a:extLst>
                  <a:ext uri="{0D108BD9-81ED-4DB2-BD59-A6C34878D82A}">
                    <a16:rowId xmlns:a16="http://schemas.microsoft.com/office/drawing/2014/main" val="550575138"/>
                  </a:ext>
                </a:extLst>
              </a:tr>
              <a:tr h="261489">
                <a:tc>
                  <a:txBody>
                    <a:bodyPr/>
                    <a:lstStyle/>
                    <a:p>
                      <a:pPr algn="ctr" fontAlgn="b"/>
                      <a:r>
                        <a:rPr lang="es-AR" sz="1400" u="none" strike="noStrike" dirty="0">
                          <a:effectLst/>
                          <a:latin typeface="+mj-lt"/>
                        </a:rPr>
                        <a:t>1</a:t>
                      </a:r>
                      <a:endParaRPr lang="es-AR" sz="1400" b="0" i="0" u="none" strike="noStrike" dirty="0">
                        <a:solidFill>
                          <a:srgbClr val="000000"/>
                        </a:solidFill>
                        <a:effectLst/>
                        <a:latin typeface="+mj-lt"/>
                      </a:endParaRPr>
                    </a:p>
                  </a:txBody>
                  <a:tcPr marL="6350" marR="6350" marT="6350" marB="0" anchor="ctr">
                    <a:lnL w="12700" cap="flat" cmpd="sng" algn="ctr">
                      <a:solidFill>
                        <a:schemeClr val="bg1">
                          <a:lumMod val="85000"/>
                        </a:schemeClr>
                      </a:solidFill>
                      <a:prstDash val="solid"/>
                      <a:round/>
                      <a:headEnd type="none" w="med" len="med"/>
                      <a:tailEnd type="none" w="med" len="med"/>
                    </a:lnL>
                    <a:solidFill>
                      <a:schemeClr val="bg2">
                        <a:lumMod val="95000"/>
                      </a:schemeClr>
                    </a:solidFill>
                  </a:tcPr>
                </a:tc>
                <a:tc>
                  <a:txBody>
                    <a:bodyPr/>
                    <a:lstStyle/>
                    <a:p>
                      <a:pPr algn="ctr" fontAlgn="ctr"/>
                      <a:r>
                        <a:rPr lang="es-AR" sz="1400" u="none" strike="noStrike" dirty="0">
                          <a:effectLst/>
                          <a:latin typeface="+mj-lt"/>
                        </a:rPr>
                        <a:t>47.573</a:t>
                      </a:r>
                      <a:endParaRPr lang="es-AR" sz="1400" b="0" i="0" u="none" strike="noStrike" dirty="0">
                        <a:solidFill>
                          <a:srgbClr val="000000"/>
                        </a:solidFill>
                        <a:effectLst/>
                        <a:latin typeface="+mj-lt"/>
                      </a:endParaRPr>
                    </a:p>
                  </a:txBody>
                  <a:tcPr marL="6350" marR="6350" marT="6350" marB="0" anchor="ctr">
                    <a:solidFill>
                      <a:schemeClr val="bg2">
                        <a:lumMod val="95000"/>
                      </a:schemeClr>
                    </a:solidFill>
                  </a:tcPr>
                </a:tc>
                <a:tc>
                  <a:txBody>
                    <a:bodyPr/>
                    <a:lstStyle/>
                    <a:p>
                      <a:pPr algn="ctr" fontAlgn="ctr"/>
                      <a:r>
                        <a:rPr lang="es-AR" sz="1400" u="none" strike="noStrike" dirty="0">
                          <a:effectLst/>
                          <a:latin typeface="+mj-lt"/>
                        </a:rPr>
                        <a:t>167.958</a:t>
                      </a:r>
                      <a:endParaRPr lang="es-AR" sz="1400" b="0" i="0" u="none" strike="noStrike" dirty="0">
                        <a:solidFill>
                          <a:srgbClr val="000000"/>
                        </a:solidFill>
                        <a:effectLst/>
                        <a:latin typeface="+mj-lt"/>
                      </a:endParaRPr>
                    </a:p>
                  </a:txBody>
                  <a:tcPr marL="6350" marR="6350" marT="6350" marB="0" anchor="ctr">
                    <a:solidFill>
                      <a:schemeClr val="bg2">
                        <a:lumMod val="95000"/>
                      </a:schemeClr>
                    </a:solidFill>
                  </a:tcPr>
                </a:tc>
                <a:tc>
                  <a:txBody>
                    <a:bodyPr/>
                    <a:lstStyle/>
                    <a:p>
                      <a:pPr algn="ctr" fontAlgn="ctr"/>
                      <a:r>
                        <a:rPr lang="es-AR" sz="1400" u="none" strike="noStrike">
                          <a:effectLst/>
                          <a:latin typeface="+mj-lt"/>
                        </a:rPr>
                        <a:t>3,5</a:t>
                      </a:r>
                      <a:endParaRPr lang="es-AR" sz="1400" b="0" i="0" u="none" strike="noStrike">
                        <a:solidFill>
                          <a:srgbClr val="000000"/>
                        </a:solidFill>
                        <a:effectLst/>
                        <a:latin typeface="+mj-lt"/>
                      </a:endParaRPr>
                    </a:p>
                  </a:txBody>
                  <a:tcPr marL="6350" marR="6350" marT="6350" marB="0" anchor="ctr">
                    <a:solidFill>
                      <a:schemeClr val="bg2">
                        <a:lumMod val="95000"/>
                      </a:schemeClr>
                    </a:solidFill>
                  </a:tcPr>
                </a:tc>
                <a:tc>
                  <a:txBody>
                    <a:bodyPr/>
                    <a:lstStyle/>
                    <a:p>
                      <a:pPr algn="ctr" fontAlgn="ctr"/>
                      <a:r>
                        <a:rPr lang="es-AR" sz="1400" u="none" strike="noStrike" dirty="0">
                          <a:effectLst/>
                          <a:latin typeface="+mj-lt"/>
                        </a:rPr>
                        <a:t>4,1%</a:t>
                      </a:r>
                      <a:endParaRPr lang="es-AR" sz="1400" b="0" i="0" u="none" strike="noStrike" dirty="0">
                        <a:solidFill>
                          <a:srgbClr val="000000"/>
                        </a:solidFill>
                        <a:effectLst/>
                        <a:latin typeface="+mj-lt"/>
                      </a:endParaRPr>
                    </a:p>
                  </a:txBody>
                  <a:tcPr marL="6350" marR="6350" marT="6350" marB="0" anchor="ctr">
                    <a:lnR w="12700" cap="flat" cmpd="sng" algn="ctr">
                      <a:solidFill>
                        <a:schemeClr val="bg1">
                          <a:lumMod val="85000"/>
                        </a:schemeClr>
                      </a:solidFill>
                      <a:prstDash val="solid"/>
                      <a:round/>
                      <a:headEnd type="none" w="med" len="med"/>
                      <a:tailEnd type="none" w="med" len="med"/>
                    </a:lnR>
                    <a:solidFill>
                      <a:schemeClr val="bg2">
                        <a:lumMod val="95000"/>
                      </a:schemeClr>
                    </a:solidFill>
                  </a:tcPr>
                </a:tc>
                <a:extLst>
                  <a:ext uri="{0D108BD9-81ED-4DB2-BD59-A6C34878D82A}">
                    <a16:rowId xmlns:a16="http://schemas.microsoft.com/office/drawing/2014/main" val="149931114"/>
                  </a:ext>
                </a:extLst>
              </a:tr>
              <a:tr h="261489">
                <a:tc>
                  <a:txBody>
                    <a:bodyPr/>
                    <a:lstStyle/>
                    <a:p>
                      <a:pPr algn="ctr" fontAlgn="b"/>
                      <a:r>
                        <a:rPr lang="es-AR" sz="1400" u="none" strike="noStrike" dirty="0">
                          <a:effectLst/>
                          <a:latin typeface="+mj-lt"/>
                        </a:rPr>
                        <a:t>2</a:t>
                      </a:r>
                      <a:endParaRPr lang="es-AR" sz="1400" b="0" i="0" u="none" strike="noStrike" dirty="0">
                        <a:solidFill>
                          <a:srgbClr val="000000"/>
                        </a:solidFill>
                        <a:effectLst/>
                        <a:latin typeface="+mj-lt"/>
                      </a:endParaRPr>
                    </a:p>
                  </a:txBody>
                  <a:tcPr marL="6350" marR="6350" marT="6350" marB="0" anchor="ctr">
                    <a:lnL w="12700" cap="flat" cmpd="sng" algn="ctr">
                      <a:solidFill>
                        <a:schemeClr val="bg1">
                          <a:lumMod val="85000"/>
                        </a:schemeClr>
                      </a:solidFill>
                      <a:prstDash val="solid"/>
                      <a:round/>
                      <a:headEnd type="none" w="med" len="med"/>
                      <a:tailEnd type="none" w="med" len="med"/>
                    </a:lnL>
                    <a:solidFill>
                      <a:schemeClr val="bg2">
                        <a:lumMod val="95000"/>
                      </a:schemeClr>
                    </a:solidFill>
                  </a:tcPr>
                </a:tc>
                <a:tc>
                  <a:txBody>
                    <a:bodyPr/>
                    <a:lstStyle/>
                    <a:p>
                      <a:pPr algn="ctr" fontAlgn="ctr"/>
                      <a:r>
                        <a:rPr lang="es-AR" sz="1400" u="none" strike="noStrike" dirty="0">
                          <a:effectLst/>
                          <a:latin typeface="+mj-lt"/>
                        </a:rPr>
                        <a:t>686.723</a:t>
                      </a:r>
                      <a:endParaRPr lang="es-AR" sz="1400" b="0" i="0" u="none" strike="noStrike" dirty="0">
                        <a:solidFill>
                          <a:srgbClr val="000000"/>
                        </a:solidFill>
                        <a:effectLst/>
                        <a:latin typeface="+mj-lt"/>
                      </a:endParaRPr>
                    </a:p>
                  </a:txBody>
                  <a:tcPr marL="6350" marR="6350" marT="6350" marB="0" anchor="ctr">
                    <a:solidFill>
                      <a:schemeClr val="bg2">
                        <a:lumMod val="95000"/>
                      </a:schemeClr>
                    </a:solidFill>
                  </a:tcPr>
                </a:tc>
                <a:tc>
                  <a:txBody>
                    <a:bodyPr/>
                    <a:lstStyle/>
                    <a:p>
                      <a:pPr algn="ctr" fontAlgn="ctr"/>
                      <a:r>
                        <a:rPr lang="es-AR" sz="1400" u="none" strike="noStrike" dirty="0">
                          <a:effectLst/>
                          <a:latin typeface="+mj-lt"/>
                        </a:rPr>
                        <a:t>2.211.076</a:t>
                      </a:r>
                      <a:endParaRPr lang="es-AR" sz="1400" b="0" i="0" u="none" strike="noStrike" dirty="0">
                        <a:solidFill>
                          <a:srgbClr val="000000"/>
                        </a:solidFill>
                        <a:effectLst/>
                        <a:latin typeface="+mj-lt"/>
                      </a:endParaRPr>
                    </a:p>
                  </a:txBody>
                  <a:tcPr marL="6350" marR="6350" marT="6350" marB="0" anchor="ctr">
                    <a:solidFill>
                      <a:schemeClr val="bg2">
                        <a:lumMod val="95000"/>
                      </a:schemeClr>
                    </a:solidFill>
                  </a:tcPr>
                </a:tc>
                <a:tc>
                  <a:txBody>
                    <a:bodyPr/>
                    <a:lstStyle/>
                    <a:p>
                      <a:pPr algn="ctr" fontAlgn="ctr"/>
                      <a:r>
                        <a:rPr lang="es-AR" sz="1400" u="none" strike="noStrike" dirty="0">
                          <a:effectLst/>
                          <a:latin typeface="+mj-lt"/>
                        </a:rPr>
                        <a:t>3,2</a:t>
                      </a:r>
                      <a:endParaRPr lang="es-AR" sz="1400" b="0" i="0" u="none" strike="noStrike" dirty="0">
                        <a:solidFill>
                          <a:srgbClr val="000000"/>
                        </a:solidFill>
                        <a:effectLst/>
                        <a:latin typeface="+mj-lt"/>
                      </a:endParaRPr>
                    </a:p>
                  </a:txBody>
                  <a:tcPr marL="6350" marR="6350" marT="6350" marB="0" anchor="ctr">
                    <a:solidFill>
                      <a:schemeClr val="bg2">
                        <a:lumMod val="95000"/>
                      </a:schemeClr>
                    </a:solidFill>
                  </a:tcPr>
                </a:tc>
                <a:tc>
                  <a:txBody>
                    <a:bodyPr/>
                    <a:lstStyle/>
                    <a:p>
                      <a:pPr algn="ctr" fontAlgn="ctr"/>
                      <a:r>
                        <a:rPr lang="es-AR" sz="1400" u="none" strike="noStrike" dirty="0">
                          <a:effectLst/>
                          <a:latin typeface="+mj-lt"/>
                        </a:rPr>
                        <a:t>3,0%</a:t>
                      </a:r>
                      <a:endParaRPr lang="es-AR" sz="1400" b="0" i="0" u="none" strike="noStrike" dirty="0">
                        <a:solidFill>
                          <a:srgbClr val="000000"/>
                        </a:solidFill>
                        <a:effectLst/>
                        <a:latin typeface="+mj-lt"/>
                      </a:endParaRPr>
                    </a:p>
                  </a:txBody>
                  <a:tcPr marL="6350" marR="6350" marT="6350" marB="0" anchor="ctr">
                    <a:lnR w="12700" cap="flat" cmpd="sng" algn="ctr">
                      <a:solidFill>
                        <a:schemeClr val="bg1">
                          <a:lumMod val="85000"/>
                        </a:schemeClr>
                      </a:solidFill>
                      <a:prstDash val="solid"/>
                      <a:round/>
                      <a:headEnd type="none" w="med" len="med"/>
                      <a:tailEnd type="none" w="med" len="med"/>
                    </a:lnR>
                    <a:solidFill>
                      <a:schemeClr val="bg2">
                        <a:lumMod val="95000"/>
                      </a:schemeClr>
                    </a:solidFill>
                  </a:tcPr>
                </a:tc>
                <a:extLst>
                  <a:ext uri="{0D108BD9-81ED-4DB2-BD59-A6C34878D82A}">
                    <a16:rowId xmlns:a16="http://schemas.microsoft.com/office/drawing/2014/main" val="2899971853"/>
                  </a:ext>
                </a:extLst>
              </a:tr>
              <a:tr h="261489">
                <a:tc>
                  <a:txBody>
                    <a:bodyPr/>
                    <a:lstStyle/>
                    <a:p>
                      <a:pPr algn="ctr" fontAlgn="b"/>
                      <a:r>
                        <a:rPr lang="es-AR" sz="1400" u="none" strike="noStrike" dirty="0">
                          <a:effectLst/>
                          <a:latin typeface="+mj-lt"/>
                        </a:rPr>
                        <a:t>3 (resto)</a:t>
                      </a:r>
                      <a:endParaRPr lang="es-AR" sz="1400" b="0" i="0" u="none" strike="noStrike" dirty="0">
                        <a:solidFill>
                          <a:srgbClr val="000000"/>
                        </a:solidFill>
                        <a:effectLst/>
                        <a:latin typeface="+mj-lt"/>
                      </a:endParaRPr>
                    </a:p>
                  </a:txBody>
                  <a:tcPr marL="6350" marR="6350" marT="6350" marB="0" anchor="ctr">
                    <a:lnL w="12700" cap="flat" cmpd="sng" algn="ctr">
                      <a:solidFill>
                        <a:schemeClr val="bg1">
                          <a:lumMod val="85000"/>
                        </a:schemeClr>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bg2">
                        <a:lumMod val="95000"/>
                      </a:schemeClr>
                    </a:solidFill>
                  </a:tcPr>
                </a:tc>
                <a:tc>
                  <a:txBody>
                    <a:bodyPr/>
                    <a:lstStyle/>
                    <a:p>
                      <a:pPr algn="ctr" fontAlgn="ctr"/>
                      <a:r>
                        <a:rPr lang="es-AR" sz="1400" u="none" strike="noStrike" dirty="0">
                          <a:effectLst/>
                          <a:latin typeface="+mj-lt"/>
                        </a:rPr>
                        <a:t>3.867.624</a:t>
                      </a:r>
                      <a:endParaRPr lang="es-AR" sz="1400" b="0" i="0" u="none" strike="noStrike" dirty="0">
                        <a:solidFill>
                          <a:srgbClr val="000000"/>
                        </a:solidFill>
                        <a:effectLst/>
                        <a:latin typeface="+mj-lt"/>
                      </a:endParaRPr>
                    </a:p>
                  </a:txBody>
                  <a:tcPr marL="6350" marR="6350" marT="6350" marB="0" anchor="ctr">
                    <a:lnB w="12700" cap="flat" cmpd="sng" algn="ctr">
                      <a:solidFill>
                        <a:schemeClr val="bg1"/>
                      </a:solidFill>
                      <a:prstDash val="solid"/>
                      <a:round/>
                      <a:headEnd type="none" w="med" len="med"/>
                      <a:tailEnd type="none" w="med" len="med"/>
                    </a:lnB>
                    <a:solidFill>
                      <a:schemeClr val="bg2">
                        <a:lumMod val="95000"/>
                      </a:schemeClr>
                    </a:solidFill>
                  </a:tcPr>
                </a:tc>
                <a:tc>
                  <a:txBody>
                    <a:bodyPr/>
                    <a:lstStyle/>
                    <a:p>
                      <a:pPr algn="ctr" fontAlgn="ctr"/>
                      <a:r>
                        <a:rPr lang="es-AR" sz="1400" u="none" strike="noStrike" dirty="0">
                          <a:effectLst/>
                          <a:latin typeface="+mj-lt"/>
                        </a:rPr>
                        <a:t>11.097.318</a:t>
                      </a:r>
                      <a:endParaRPr lang="es-AR" sz="1400" b="0" i="0" u="none" strike="noStrike" dirty="0">
                        <a:solidFill>
                          <a:srgbClr val="000000"/>
                        </a:solidFill>
                        <a:effectLst/>
                        <a:latin typeface="+mj-lt"/>
                      </a:endParaRPr>
                    </a:p>
                  </a:txBody>
                  <a:tcPr marL="6350" marR="6350" marT="6350" marB="0" anchor="ctr">
                    <a:lnB w="12700" cap="flat" cmpd="sng" algn="ctr">
                      <a:solidFill>
                        <a:schemeClr val="bg1"/>
                      </a:solidFill>
                      <a:prstDash val="solid"/>
                      <a:round/>
                      <a:headEnd type="none" w="med" len="med"/>
                      <a:tailEnd type="none" w="med" len="med"/>
                    </a:lnB>
                    <a:solidFill>
                      <a:schemeClr val="bg2">
                        <a:lumMod val="95000"/>
                      </a:schemeClr>
                    </a:solidFill>
                  </a:tcPr>
                </a:tc>
                <a:tc>
                  <a:txBody>
                    <a:bodyPr/>
                    <a:lstStyle/>
                    <a:p>
                      <a:pPr algn="ctr" fontAlgn="ctr"/>
                      <a:r>
                        <a:rPr lang="es-AR" sz="1400" u="none" strike="noStrike" dirty="0">
                          <a:effectLst/>
                          <a:latin typeface="+mj-lt"/>
                        </a:rPr>
                        <a:t>2,9</a:t>
                      </a:r>
                      <a:endParaRPr lang="es-AR" sz="1400" b="0" i="0" u="none" strike="noStrike" dirty="0">
                        <a:solidFill>
                          <a:srgbClr val="000000"/>
                        </a:solidFill>
                        <a:effectLst/>
                        <a:latin typeface="+mj-lt"/>
                      </a:endParaRPr>
                    </a:p>
                  </a:txBody>
                  <a:tcPr marL="6350" marR="6350" marT="6350" marB="0" anchor="ctr">
                    <a:lnB w="12700" cap="flat" cmpd="sng" algn="ctr">
                      <a:solidFill>
                        <a:schemeClr val="bg1"/>
                      </a:solidFill>
                      <a:prstDash val="solid"/>
                      <a:round/>
                      <a:headEnd type="none" w="med" len="med"/>
                      <a:tailEnd type="none" w="med" len="med"/>
                    </a:lnB>
                    <a:solidFill>
                      <a:schemeClr val="bg2">
                        <a:lumMod val="95000"/>
                      </a:schemeClr>
                    </a:solidFill>
                  </a:tcPr>
                </a:tc>
                <a:tc>
                  <a:txBody>
                    <a:bodyPr/>
                    <a:lstStyle/>
                    <a:p>
                      <a:pPr algn="ctr" fontAlgn="ctr"/>
                      <a:r>
                        <a:rPr lang="es-AR" sz="1400" u="none" strike="noStrike" dirty="0">
                          <a:effectLst/>
                          <a:latin typeface="+mj-lt"/>
                        </a:rPr>
                        <a:t>4,3%</a:t>
                      </a:r>
                      <a:endParaRPr lang="es-AR" sz="1400" b="0" i="0" u="none" strike="noStrike" dirty="0">
                        <a:solidFill>
                          <a:srgbClr val="000000"/>
                        </a:solidFill>
                        <a:effectLst/>
                        <a:latin typeface="+mj-lt"/>
                      </a:endParaRPr>
                    </a:p>
                  </a:txBody>
                  <a:tcPr marL="6350" marR="6350" marT="6350" marB="0" anchor="ctr">
                    <a:lnR w="12700" cap="flat" cmpd="sng" algn="ctr">
                      <a:solidFill>
                        <a:schemeClr val="bg1">
                          <a:lumMod val="85000"/>
                        </a:schemeClr>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2">
                        <a:lumMod val="95000"/>
                      </a:schemeClr>
                    </a:solidFill>
                  </a:tcPr>
                </a:tc>
                <a:extLst>
                  <a:ext uri="{0D108BD9-81ED-4DB2-BD59-A6C34878D82A}">
                    <a16:rowId xmlns:a16="http://schemas.microsoft.com/office/drawing/2014/main" val="3568108885"/>
                  </a:ext>
                </a:extLst>
              </a:tr>
              <a:tr h="359944">
                <a:tc>
                  <a:txBody>
                    <a:bodyPr/>
                    <a:lstStyle/>
                    <a:p>
                      <a:pPr algn="ctr" fontAlgn="b"/>
                      <a:r>
                        <a:rPr lang="es-AR" sz="1400" b="1" u="none" strike="noStrike" dirty="0">
                          <a:effectLst/>
                          <a:latin typeface="+mj-lt"/>
                        </a:rPr>
                        <a:t>Subtotal tarifa plena (1-3 resto)</a:t>
                      </a:r>
                      <a:endParaRPr lang="es-AR" sz="1400" b="1" i="0" u="none" strike="noStrike" dirty="0">
                        <a:solidFill>
                          <a:srgbClr val="000000"/>
                        </a:solidFill>
                        <a:effectLst/>
                        <a:latin typeface="+mj-lt"/>
                      </a:endParaRPr>
                    </a:p>
                  </a:txBody>
                  <a:tcPr marL="6350" marR="6350" marT="6350" marB="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c>
                  <a:txBody>
                    <a:bodyPr/>
                    <a:lstStyle/>
                    <a:p>
                      <a:pPr algn="ctr" fontAlgn="ctr"/>
                      <a:r>
                        <a:rPr lang="es-AR" sz="1400" b="1" u="none" strike="noStrike" dirty="0">
                          <a:effectLst/>
                          <a:latin typeface="+mj-lt"/>
                        </a:rPr>
                        <a:t>4.601.920</a:t>
                      </a:r>
                      <a:endParaRPr lang="es-AR" sz="1400" b="1" i="0" u="none" strike="noStrike" dirty="0">
                        <a:solidFill>
                          <a:srgbClr val="000000"/>
                        </a:solidFill>
                        <a:effectLst/>
                        <a:latin typeface="+mj-lt"/>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c>
                  <a:txBody>
                    <a:bodyPr/>
                    <a:lstStyle/>
                    <a:p>
                      <a:pPr algn="ctr" fontAlgn="ctr"/>
                      <a:r>
                        <a:rPr lang="es-AR" sz="1400" b="1" u="none" strike="noStrike" dirty="0">
                          <a:effectLst/>
                          <a:latin typeface="+mj-lt"/>
                        </a:rPr>
                        <a:t>13.476.352</a:t>
                      </a:r>
                      <a:endParaRPr lang="es-AR" sz="1400" b="1" i="0" u="none" strike="noStrike" dirty="0">
                        <a:solidFill>
                          <a:srgbClr val="000000"/>
                        </a:solidFill>
                        <a:effectLst/>
                        <a:latin typeface="+mj-lt"/>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c>
                  <a:txBody>
                    <a:bodyPr/>
                    <a:lstStyle/>
                    <a:p>
                      <a:pPr algn="ctr" fontAlgn="ctr"/>
                      <a:r>
                        <a:rPr lang="es-AR" sz="1400" b="1" u="none" strike="noStrike" dirty="0">
                          <a:effectLst/>
                          <a:latin typeface="+mj-lt"/>
                        </a:rPr>
                        <a:t>2,9</a:t>
                      </a:r>
                      <a:endParaRPr lang="es-AR" sz="1400" b="1" i="0" u="none" strike="noStrike" dirty="0">
                        <a:solidFill>
                          <a:srgbClr val="000000"/>
                        </a:solidFill>
                        <a:effectLst/>
                        <a:latin typeface="+mj-lt"/>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c>
                  <a:txBody>
                    <a:bodyPr/>
                    <a:lstStyle/>
                    <a:p>
                      <a:pPr algn="ctr" fontAlgn="ctr"/>
                      <a:r>
                        <a:rPr lang="es-AR" sz="1400" b="1" u="none" strike="noStrike" dirty="0">
                          <a:effectLst/>
                          <a:latin typeface="+mj-lt"/>
                        </a:rPr>
                        <a:t>4,1%</a:t>
                      </a:r>
                      <a:endParaRPr lang="es-AR" sz="1400" b="1" i="0" u="none" strike="noStrike" dirty="0">
                        <a:solidFill>
                          <a:srgbClr val="000000"/>
                        </a:solidFill>
                        <a:effectLst/>
                        <a:latin typeface="+mj-lt"/>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55663515"/>
                  </a:ext>
                </a:extLst>
              </a:tr>
              <a:tr h="261489">
                <a:tc>
                  <a:txBody>
                    <a:bodyPr/>
                    <a:lstStyle/>
                    <a:p>
                      <a:pPr algn="ctr" fontAlgn="b"/>
                      <a:r>
                        <a:rPr lang="es-AR" sz="1400" u="none" strike="noStrike" dirty="0">
                          <a:effectLst/>
                          <a:latin typeface="+mj-lt"/>
                        </a:rPr>
                        <a:t>5</a:t>
                      </a:r>
                      <a:endParaRPr lang="es-AR" sz="1400" b="0" i="0" u="none" strike="noStrike" dirty="0">
                        <a:solidFill>
                          <a:srgbClr val="000000"/>
                        </a:solidFill>
                        <a:effectLst/>
                        <a:latin typeface="+mj-lt"/>
                      </a:endParaRPr>
                    </a:p>
                  </a:txBody>
                  <a:tcPr marL="6350" marR="6350" marT="6350" marB="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s-AR" sz="1400" u="none" strike="noStrike" dirty="0">
                          <a:effectLst/>
                          <a:latin typeface="+mj-lt"/>
                        </a:rPr>
                        <a:t>92.735</a:t>
                      </a:r>
                      <a:endParaRPr lang="es-AR" sz="1400" b="0" i="0" u="none" strike="noStrike" dirty="0">
                        <a:solidFill>
                          <a:srgbClr val="000000"/>
                        </a:solidFill>
                        <a:effectLst/>
                        <a:latin typeface="+mj-lt"/>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s-AR" sz="1400" u="none" strike="noStrike" dirty="0">
                          <a:effectLst/>
                          <a:latin typeface="+mj-lt"/>
                        </a:rPr>
                        <a:t>286.950</a:t>
                      </a:r>
                      <a:endParaRPr lang="es-AR" sz="1400" b="0" i="0" u="none" strike="noStrike" dirty="0">
                        <a:solidFill>
                          <a:srgbClr val="000000"/>
                        </a:solidFill>
                        <a:effectLst/>
                        <a:latin typeface="+mj-lt"/>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s-AR" sz="1400" u="none" strike="noStrike" dirty="0">
                          <a:effectLst/>
                          <a:latin typeface="+mj-lt"/>
                        </a:rPr>
                        <a:t>3,1</a:t>
                      </a:r>
                      <a:endParaRPr lang="es-AR" sz="1400" b="0" i="0" u="none" strike="noStrike" dirty="0">
                        <a:solidFill>
                          <a:srgbClr val="000000"/>
                        </a:solidFill>
                        <a:effectLst/>
                        <a:latin typeface="+mj-lt"/>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s-AR" sz="1400" u="none" strike="noStrike" dirty="0">
                          <a:effectLst/>
                          <a:latin typeface="+mj-lt"/>
                        </a:rPr>
                        <a:t>3,7%</a:t>
                      </a:r>
                      <a:endParaRPr lang="es-AR" sz="1400" b="0" i="0" u="none" strike="noStrike" dirty="0">
                        <a:solidFill>
                          <a:srgbClr val="000000"/>
                        </a:solidFill>
                        <a:effectLst/>
                        <a:latin typeface="+mj-lt"/>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470504503"/>
                  </a:ext>
                </a:extLst>
              </a:tr>
              <a:tr h="261489">
                <a:tc>
                  <a:txBody>
                    <a:bodyPr/>
                    <a:lstStyle/>
                    <a:p>
                      <a:pPr algn="ctr" fontAlgn="b"/>
                      <a:r>
                        <a:rPr lang="es-AR" sz="1400" u="none" strike="noStrike" dirty="0">
                          <a:effectLst/>
                          <a:latin typeface="+mj-lt"/>
                        </a:rPr>
                        <a:t>6</a:t>
                      </a:r>
                      <a:endParaRPr lang="es-AR" sz="1400" b="0" i="0" u="none" strike="noStrike" dirty="0">
                        <a:solidFill>
                          <a:srgbClr val="000000"/>
                        </a:solidFill>
                        <a:effectLst/>
                        <a:latin typeface="+mj-lt"/>
                      </a:endParaRPr>
                    </a:p>
                  </a:txBody>
                  <a:tcPr marL="6350" marR="6350" marT="6350" marB="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s-AR" sz="1400" u="none" strike="noStrike" dirty="0">
                          <a:effectLst/>
                          <a:latin typeface="+mj-lt"/>
                        </a:rPr>
                        <a:t>408.103</a:t>
                      </a:r>
                      <a:endParaRPr lang="es-AR" sz="1400" b="0" i="0" u="none" strike="noStrike" dirty="0">
                        <a:solidFill>
                          <a:srgbClr val="000000"/>
                        </a:solidFill>
                        <a:effectLst/>
                        <a:latin typeface="+mj-lt"/>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s-AR" sz="1400" u="none" strike="noStrike" dirty="0">
                          <a:effectLst/>
                          <a:latin typeface="+mj-lt"/>
                        </a:rPr>
                        <a:t>1.303.222</a:t>
                      </a:r>
                      <a:endParaRPr lang="es-AR" sz="1400" b="0" i="0" u="none" strike="noStrike" dirty="0">
                        <a:solidFill>
                          <a:srgbClr val="000000"/>
                        </a:solidFill>
                        <a:effectLst/>
                        <a:latin typeface="+mj-lt"/>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s-AR" sz="1400" u="none" strike="noStrike" dirty="0">
                          <a:effectLst/>
                          <a:latin typeface="+mj-lt"/>
                        </a:rPr>
                        <a:t>3,2</a:t>
                      </a:r>
                      <a:endParaRPr lang="es-AR" sz="1400" b="0" i="0" u="none" strike="noStrike" dirty="0">
                        <a:solidFill>
                          <a:srgbClr val="000000"/>
                        </a:solidFill>
                        <a:effectLst/>
                        <a:latin typeface="+mj-lt"/>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es-AR" sz="1400" u="none" strike="noStrike" dirty="0">
                          <a:effectLst/>
                          <a:latin typeface="+mj-lt"/>
                        </a:rPr>
                        <a:t>4,7%</a:t>
                      </a:r>
                      <a:endParaRPr lang="es-AR" sz="1400" b="0" i="0" u="none" strike="noStrike" dirty="0">
                        <a:solidFill>
                          <a:srgbClr val="000000"/>
                        </a:solidFill>
                        <a:effectLst/>
                        <a:latin typeface="+mj-lt"/>
                      </a:endParaRPr>
                    </a:p>
                  </a:txBody>
                  <a:tcPr marL="6350" marR="6350" marT="6350"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357391394"/>
                  </a:ext>
                </a:extLst>
              </a:tr>
              <a:tr h="359944">
                <a:tc>
                  <a:txBody>
                    <a:bodyPr/>
                    <a:lstStyle/>
                    <a:p>
                      <a:pPr algn="ctr" fontAlgn="b"/>
                      <a:r>
                        <a:rPr lang="es-AR" sz="1400" b="1" u="none" strike="noStrike" dirty="0">
                          <a:effectLst/>
                          <a:latin typeface="+mj-lt"/>
                        </a:rPr>
                        <a:t>Subtotal Tarifa Diferencial (5-6)</a:t>
                      </a:r>
                      <a:endParaRPr lang="es-AR" sz="1400" b="1" i="0" u="none" strike="noStrike" dirty="0">
                        <a:solidFill>
                          <a:srgbClr val="000000"/>
                        </a:solidFill>
                        <a:effectLst/>
                        <a:latin typeface="+mj-lt"/>
                      </a:endParaRPr>
                    </a:p>
                  </a:txBody>
                  <a:tcPr marL="6350" marR="6350" marT="6350" marB="0" anchor="ctr">
                    <a:lnL w="12700" cap="flat" cmpd="sng" algn="ctr">
                      <a:solidFill>
                        <a:schemeClr val="bg1">
                          <a:lumMod val="85000"/>
                        </a:schemeClr>
                      </a:solidFill>
                      <a:prstDash val="solid"/>
                      <a:round/>
                      <a:headEnd type="none" w="med" len="med"/>
                      <a:tailEnd type="none" w="med" len="med"/>
                    </a:lnL>
                    <a:lnT w="12700" cap="flat" cmpd="sng" algn="ctr">
                      <a:solidFill>
                        <a:schemeClr val="bg1"/>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solidFill>
                      <a:schemeClr val="accent5">
                        <a:lumMod val="20000"/>
                        <a:lumOff val="80000"/>
                      </a:schemeClr>
                    </a:solidFill>
                  </a:tcPr>
                </a:tc>
                <a:tc>
                  <a:txBody>
                    <a:bodyPr/>
                    <a:lstStyle/>
                    <a:p>
                      <a:pPr algn="ctr" fontAlgn="ctr"/>
                      <a:r>
                        <a:rPr lang="es-AR" sz="1400" b="1" u="none" strike="noStrike" dirty="0">
                          <a:effectLst/>
                          <a:latin typeface="+mj-lt"/>
                        </a:rPr>
                        <a:t>500.838</a:t>
                      </a:r>
                    </a:p>
                  </a:txBody>
                  <a:tcPr marL="6350" marR="6350" marT="6350" marB="0" anchor="ctr">
                    <a:lnT w="12700" cap="flat" cmpd="sng" algn="ctr">
                      <a:solidFill>
                        <a:schemeClr val="bg1"/>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solidFill>
                      <a:schemeClr val="accent5">
                        <a:lumMod val="20000"/>
                        <a:lumOff val="80000"/>
                      </a:schemeClr>
                    </a:solidFill>
                  </a:tcPr>
                </a:tc>
                <a:tc>
                  <a:txBody>
                    <a:bodyPr/>
                    <a:lstStyle/>
                    <a:p>
                      <a:pPr algn="ctr" fontAlgn="ctr"/>
                      <a:r>
                        <a:rPr lang="es-AR" sz="1400" b="1" u="none" strike="noStrike" dirty="0">
                          <a:effectLst/>
                          <a:latin typeface="+mj-lt"/>
                        </a:rPr>
                        <a:t>1.590.172</a:t>
                      </a:r>
                    </a:p>
                  </a:txBody>
                  <a:tcPr marL="6350" marR="6350" marT="6350" marB="0" anchor="ctr">
                    <a:lnT w="12700" cap="flat" cmpd="sng" algn="ctr">
                      <a:solidFill>
                        <a:schemeClr val="bg1"/>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solidFill>
                      <a:schemeClr val="accent5">
                        <a:lumMod val="20000"/>
                        <a:lumOff val="80000"/>
                      </a:schemeClr>
                    </a:solidFill>
                  </a:tcPr>
                </a:tc>
                <a:tc>
                  <a:txBody>
                    <a:bodyPr/>
                    <a:lstStyle/>
                    <a:p>
                      <a:pPr algn="ctr" fontAlgn="ctr"/>
                      <a:r>
                        <a:rPr lang="es-AR" sz="1400" b="1" i="0" u="none" strike="noStrike" dirty="0">
                          <a:solidFill>
                            <a:srgbClr val="000000"/>
                          </a:solidFill>
                          <a:effectLst/>
                          <a:latin typeface="+mj-lt"/>
                        </a:rPr>
                        <a:t>3,2</a:t>
                      </a:r>
                    </a:p>
                  </a:txBody>
                  <a:tcPr marL="6350" marR="6350" marT="6350" marB="0" anchor="ctr">
                    <a:lnT w="12700" cap="flat" cmpd="sng" algn="ctr">
                      <a:solidFill>
                        <a:schemeClr val="bg1"/>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solidFill>
                      <a:schemeClr val="accent5">
                        <a:lumMod val="20000"/>
                        <a:lumOff val="80000"/>
                      </a:schemeClr>
                    </a:solidFill>
                  </a:tcPr>
                </a:tc>
                <a:tc>
                  <a:txBody>
                    <a:bodyPr/>
                    <a:lstStyle/>
                    <a:p>
                      <a:pPr algn="ctr" fontAlgn="ctr"/>
                      <a:r>
                        <a:rPr lang="es-AR" sz="1400" u="none" strike="noStrike" dirty="0">
                          <a:effectLst/>
                          <a:latin typeface="+mj-lt"/>
                        </a:rPr>
                        <a:t>4,5%</a:t>
                      </a:r>
                      <a:endParaRPr lang="es-AR" sz="1400" b="1" i="0" u="none" strike="noStrike" dirty="0">
                        <a:solidFill>
                          <a:srgbClr val="000000"/>
                        </a:solidFill>
                        <a:effectLst/>
                        <a:latin typeface="+mj-lt"/>
                      </a:endParaRPr>
                    </a:p>
                  </a:txBody>
                  <a:tcPr marL="6350" marR="6350" marT="6350" marB="0" anchor="ctr">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accent6">
                          <a:lumMod val="5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582467181"/>
                  </a:ext>
                </a:extLst>
              </a:tr>
              <a:tr h="261489">
                <a:tc>
                  <a:txBody>
                    <a:bodyPr/>
                    <a:lstStyle/>
                    <a:p>
                      <a:pPr algn="ctr" fontAlgn="b"/>
                      <a:r>
                        <a:rPr lang="es-AR" sz="1400" u="none" strike="noStrike" dirty="0">
                          <a:effectLst/>
                          <a:latin typeface="+mj-lt"/>
                        </a:rPr>
                        <a:t>3ª</a:t>
                      </a:r>
                    </a:p>
                  </a:txBody>
                  <a:tcPr marL="6350" marR="6350" marT="6350" marB="0" anchor="ctr">
                    <a:lnL w="12700" cap="flat" cmpd="sng" algn="ctr">
                      <a:solidFill>
                        <a:schemeClr val="bg1">
                          <a:lumMod val="85000"/>
                        </a:schemeClr>
                      </a:solidFill>
                      <a:prstDash val="solid"/>
                      <a:round/>
                      <a:headEnd type="none" w="med" len="med"/>
                      <a:tailEnd type="none" w="med" len="med"/>
                    </a:lnL>
                    <a:lnT w="19050" cap="flat" cmpd="sng" algn="ctr">
                      <a:solidFill>
                        <a:schemeClr val="accent6">
                          <a:lumMod val="50000"/>
                        </a:schemeClr>
                      </a:solidFill>
                      <a:prstDash val="solid"/>
                      <a:round/>
                      <a:headEnd type="none" w="med" len="med"/>
                      <a:tailEnd type="none" w="med" len="med"/>
                    </a:lnT>
                    <a:solidFill>
                      <a:srgbClr val="92D050"/>
                    </a:solidFill>
                  </a:tcPr>
                </a:tc>
                <a:tc>
                  <a:txBody>
                    <a:bodyPr/>
                    <a:lstStyle/>
                    <a:p>
                      <a:pPr algn="ctr" fontAlgn="ctr"/>
                      <a:r>
                        <a:rPr lang="es-AR" sz="1400" u="none" strike="noStrike" dirty="0">
                          <a:effectLst/>
                          <a:latin typeface="+mj-lt"/>
                        </a:rPr>
                        <a:t>1.907.757</a:t>
                      </a:r>
                      <a:endParaRPr lang="es-AR" sz="1400" b="0" i="0" u="none" strike="noStrike" dirty="0">
                        <a:solidFill>
                          <a:srgbClr val="000000"/>
                        </a:solidFill>
                        <a:effectLst/>
                        <a:latin typeface="+mj-lt"/>
                      </a:endParaRPr>
                    </a:p>
                  </a:txBody>
                  <a:tcPr marL="6350" marR="6350" marT="6350" marB="0" anchor="ctr">
                    <a:lnT w="19050" cap="flat" cmpd="sng" algn="ctr">
                      <a:solidFill>
                        <a:schemeClr val="accent6">
                          <a:lumMod val="50000"/>
                        </a:schemeClr>
                      </a:solidFill>
                      <a:prstDash val="solid"/>
                      <a:round/>
                      <a:headEnd type="none" w="med" len="med"/>
                      <a:tailEnd type="none" w="med" len="med"/>
                    </a:lnT>
                    <a:solidFill>
                      <a:srgbClr val="92D050"/>
                    </a:solidFill>
                  </a:tcPr>
                </a:tc>
                <a:tc>
                  <a:txBody>
                    <a:bodyPr/>
                    <a:lstStyle/>
                    <a:p>
                      <a:pPr algn="ctr" fontAlgn="ctr"/>
                      <a:r>
                        <a:rPr lang="es-AR" sz="1400" u="none" strike="noStrike" dirty="0">
                          <a:effectLst/>
                          <a:latin typeface="+mj-lt"/>
                        </a:rPr>
                        <a:t>5.427.090</a:t>
                      </a:r>
                      <a:endParaRPr lang="es-AR" sz="1400" b="0" i="0" u="none" strike="noStrike" dirty="0">
                        <a:solidFill>
                          <a:srgbClr val="000000"/>
                        </a:solidFill>
                        <a:effectLst/>
                        <a:latin typeface="+mj-lt"/>
                      </a:endParaRPr>
                    </a:p>
                  </a:txBody>
                  <a:tcPr marL="6350" marR="6350" marT="6350" marB="0" anchor="ctr">
                    <a:lnT w="19050" cap="flat" cmpd="sng" algn="ctr">
                      <a:solidFill>
                        <a:schemeClr val="accent6">
                          <a:lumMod val="50000"/>
                        </a:schemeClr>
                      </a:solidFill>
                      <a:prstDash val="solid"/>
                      <a:round/>
                      <a:headEnd type="none" w="med" len="med"/>
                      <a:tailEnd type="none" w="med" len="med"/>
                    </a:lnT>
                    <a:solidFill>
                      <a:srgbClr val="92D050"/>
                    </a:solidFill>
                  </a:tcPr>
                </a:tc>
                <a:tc>
                  <a:txBody>
                    <a:bodyPr/>
                    <a:lstStyle/>
                    <a:p>
                      <a:pPr algn="ctr" fontAlgn="ctr"/>
                      <a:r>
                        <a:rPr lang="es-AR" sz="1400" u="none" strike="noStrike" dirty="0">
                          <a:effectLst/>
                          <a:latin typeface="+mj-lt"/>
                        </a:rPr>
                        <a:t>2,8</a:t>
                      </a:r>
                      <a:endParaRPr lang="es-AR" sz="1400" b="0" i="0" u="none" strike="noStrike" dirty="0">
                        <a:solidFill>
                          <a:srgbClr val="000000"/>
                        </a:solidFill>
                        <a:effectLst/>
                        <a:latin typeface="+mj-lt"/>
                      </a:endParaRPr>
                    </a:p>
                  </a:txBody>
                  <a:tcPr marL="6350" marR="6350" marT="6350" marB="0" anchor="ctr">
                    <a:lnT w="19050" cap="flat" cmpd="sng" algn="ctr">
                      <a:solidFill>
                        <a:schemeClr val="accent6">
                          <a:lumMod val="50000"/>
                        </a:schemeClr>
                      </a:solidFill>
                      <a:prstDash val="solid"/>
                      <a:round/>
                      <a:headEnd type="none" w="med" len="med"/>
                      <a:tailEnd type="none" w="med" len="med"/>
                    </a:lnT>
                    <a:solidFill>
                      <a:srgbClr val="92D050"/>
                    </a:solidFill>
                  </a:tcPr>
                </a:tc>
                <a:tc>
                  <a:txBody>
                    <a:bodyPr/>
                    <a:lstStyle/>
                    <a:p>
                      <a:pPr algn="ctr" fontAlgn="ctr"/>
                      <a:r>
                        <a:rPr lang="es-AR" sz="1400" u="none" strike="noStrike" dirty="0">
                          <a:effectLst/>
                          <a:latin typeface="+mj-lt"/>
                        </a:rPr>
                        <a:t>6,6%</a:t>
                      </a:r>
                      <a:endParaRPr lang="es-AR" sz="1400" b="0" i="0" u="none" strike="noStrike" dirty="0">
                        <a:solidFill>
                          <a:srgbClr val="000000"/>
                        </a:solidFill>
                        <a:effectLst/>
                        <a:latin typeface="+mj-lt"/>
                      </a:endParaRPr>
                    </a:p>
                  </a:txBody>
                  <a:tcPr marL="6350" marR="6350" marT="6350" marB="0" anchor="ctr">
                    <a:lnR w="12700" cap="flat" cmpd="sng" algn="ctr">
                      <a:solidFill>
                        <a:schemeClr val="bg1">
                          <a:lumMod val="85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solidFill>
                      <a:srgbClr val="92D050"/>
                    </a:solidFill>
                  </a:tcPr>
                </a:tc>
                <a:extLst>
                  <a:ext uri="{0D108BD9-81ED-4DB2-BD59-A6C34878D82A}">
                    <a16:rowId xmlns:a16="http://schemas.microsoft.com/office/drawing/2014/main" val="3456957432"/>
                  </a:ext>
                </a:extLst>
              </a:tr>
              <a:tr h="261489">
                <a:tc>
                  <a:txBody>
                    <a:bodyPr/>
                    <a:lstStyle/>
                    <a:p>
                      <a:pPr algn="ctr" fontAlgn="b"/>
                      <a:r>
                        <a:rPr lang="es-AR" sz="1400" u="none" strike="noStrike" dirty="0">
                          <a:effectLst/>
                          <a:latin typeface="+mj-lt"/>
                        </a:rPr>
                        <a:t>4</a:t>
                      </a:r>
                      <a:endParaRPr lang="es-AR" sz="1400" b="0" i="0" u="none" strike="noStrike" dirty="0">
                        <a:solidFill>
                          <a:srgbClr val="000000"/>
                        </a:solidFill>
                        <a:effectLst/>
                        <a:latin typeface="+mj-lt"/>
                      </a:endParaRPr>
                    </a:p>
                  </a:txBody>
                  <a:tcPr marL="6350" marR="6350" marT="6350" marB="0" anchor="ctr">
                    <a:lnL w="12700" cap="flat" cmpd="sng" algn="ctr">
                      <a:solidFill>
                        <a:schemeClr val="bg1">
                          <a:lumMod val="85000"/>
                        </a:schemeClr>
                      </a:solidFill>
                      <a:prstDash val="solid"/>
                      <a:round/>
                      <a:headEnd type="none" w="med" len="med"/>
                      <a:tailEnd type="none" w="med" len="med"/>
                    </a:lnL>
                    <a:solidFill>
                      <a:srgbClr val="92D050"/>
                    </a:solidFill>
                  </a:tcPr>
                </a:tc>
                <a:tc>
                  <a:txBody>
                    <a:bodyPr/>
                    <a:lstStyle/>
                    <a:p>
                      <a:pPr algn="ctr" fontAlgn="ctr"/>
                      <a:r>
                        <a:rPr lang="es-AR" sz="1400" u="none" strike="noStrike" dirty="0">
                          <a:effectLst/>
                          <a:latin typeface="+mj-lt"/>
                        </a:rPr>
                        <a:t>1.144.918</a:t>
                      </a:r>
                      <a:endParaRPr lang="es-AR" sz="1400" b="0" i="0" u="none" strike="noStrike" dirty="0">
                        <a:solidFill>
                          <a:srgbClr val="000000"/>
                        </a:solidFill>
                        <a:effectLst/>
                        <a:latin typeface="+mj-lt"/>
                      </a:endParaRPr>
                    </a:p>
                  </a:txBody>
                  <a:tcPr marL="6350" marR="6350" marT="6350" marB="0" anchor="ctr">
                    <a:solidFill>
                      <a:srgbClr val="92D050"/>
                    </a:solidFill>
                  </a:tcPr>
                </a:tc>
                <a:tc>
                  <a:txBody>
                    <a:bodyPr/>
                    <a:lstStyle/>
                    <a:p>
                      <a:pPr algn="ctr" fontAlgn="ctr"/>
                      <a:r>
                        <a:rPr lang="es-AR" sz="1400" u="none" strike="noStrike" dirty="0">
                          <a:effectLst/>
                          <a:latin typeface="+mj-lt"/>
                        </a:rPr>
                        <a:t>3.250.069</a:t>
                      </a:r>
                      <a:endParaRPr lang="es-AR" sz="1400" b="0" i="0" u="none" strike="noStrike" dirty="0">
                        <a:solidFill>
                          <a:srgbClr val="000000"/>
                        </a:solidFill>
                        <a:effectLst/>
                        <a:latin typeface="+mj-lt"/>
                      </a:endParaRPr>
                    </a:p>
                  </a:txBody>
                  <a:tcPr marL="6350" marR="6350" marT="6350" marB="0" anchor="ctr">
                    <a:solidFill>
                      <a:srgbClr val="92D050"/>
                    </a:solidFill>
                  </a:tcPr>
                </a:tc>
                <a:tc>
                  <a:txBody>
                    <a:bodyPr/>
                    <a:lstStyle/>
                    <a:p>
                      <a:pPr algn="ctr" fontAlgn="ctr"/>
                      <a:r>
                        <a:rPr lang="es-AR" sz="1400" u="none" strike="noStrike" dirty="0">
                          <a:effectLst/>
                          <a:latin typeface="+mj-lt"/>
                        </a:rPr>
                        <a:t>2,8</a:t>
                      </a:r>
                      <a:endParaRPr lang="es-AR" sz="1400" b="0" i="0" u="none" strike="noStrike" dirty="0">
                        <a:solidFill>
                          <a:srgbClr val="000000"/>
                        </a:solidFill>
                        <a:effectLst/>
                        <a:latin typeface="+mj-lt"/>
                      </a:endParaRPr>
                    </a:p>
                  </a:txBody>
                  <a:tcPr marL="6350" marR="6350" marT="6350" marB="0" anchor="ctr">
                    <a:solidFill>
                      <a:srgbClr val="92D050"/>
                    </a:solidFill>
                  </a:tcPr>
                </a:tc>
                <a:tc>
                  <a:txBody>
                    <a:bodyPr/>
                    <a:lstStyle/>
                    <a:p>
                      <a:pPr algn="ctr" fontAlgn="ctr"/>
                      <a:r>
                        <a:rPr lang="es-AR" sz="1400" u="none" strike="noStrike" dirty="0">
                          <a:effectLst/>
                          <a:latin typeface="+mj-lt"/>
                        </a:rPr>
                        <a:t>5,4%</a:t>
                      </a:r>
                      <a:endParaRPr lang="es-AR" sz="1400" b="0" i="0" u="none" strike="noStrike" dirty="0">
                        <a:solidFill>
                          <a:srgbClr val="000000"/>
                        </a:solidFill>
                        <a:effectLst/>
                        <a:latin typeface="+mj-lt"/>
                      </a:endParaRPr>
                    </a:p>
                  </a:txBody>
                  <a:tcPr marL="6350" marR="6350" marT="6350" marB="0" anchor="ctr">
                    <a:lnR w="12700" cap="flat" cmpd="sng" algn="ctr">
                      <a:solidFill>
                        <a:schemeClr val="bg1">
                          <a:lumMod val="85000"/>
                        </a:schemeClr>
                      </a:solidFill>
                      <a:prstDash val="solid"/>
                      <a:round/>
                      <a:headEnd type="none" w="med" len="med"/>
                      <a:tailEnd type="none" w="med" len="med"/>
                    </a:lnR>
                    <a:solidFill>
                      <a:srgbClr val="92D050"/>
                    </a:solidFill>
                  </a:tcPr>
                </a:tc>
                <a:extLst>
                  <a:ext uri="{0D108BD9-81ED-4DB2-BD59-A6C34878D82A}">
                    <a16:rowId xmlns:a16="http://schemas.microsoft.com/office/drawing/2014/main" val="1081457856"/>
                  </a:ext>
                </a:extLst>
              </a:tr>
              <a:tr h="261489">
                <a:tc>
                  <a:txBody>
                    <a:bodyPr/>
                    <a:lstStyle/>
                    <a:p>
                      <a:pPr marL="0" algn="ctr" defTabSz="914373" rtl="0" eaLnBrk="1" fontAlgn="b" latinLnBrk="0" hangingPunct="1"/>
                      <a:r>
                        <a:rPr lang="es-AR" sz="1400" b="1" u="none" strike="noStrike" kern="1200" dirty="0">
                          <a:solidFill>
                            <a:schemeClr val="tx1">
                              <a:lumMod val="50000"/>
                            </a:schemeClr>
                          </a:solidFill>
                          <a:effectLst/>
                          <a:latin typeface="+mj-lt"/>
                          <a:ea typeface="+mn-ea"/>
                          <a:cs typeface="+mn-cs"/>
                        </a:rPr>
                        <a:t>Subtotal TD Nuevos</a:t>
                      </a:r>
                    </a:p>
                  </a:txBody>
                  <a:tcPr marL="6350" marR="6350" marT="6350" marB="0" anchor="ctr">
                    <a:lnL w="12700" cap="flat" cmpd="sng" algn="ctr">
                      <a:solidFill>
                        <a:schemeClr val="bg1">
                          <a:lumMod val="85000"/>
                        </a:schemeClr>
                      </a:solidFill>
                      <a:prstDash val="solid"/>
                      <a:round/>
                      <a:headEnd type="none" w="med" len="med"/>
                      <a:tailEnd type="none" w="med" len="med"/>
                    </a:lnL>
                    <a:lnB w="19050" cap="flat" cmpd="sng" algn="ctr">
                      <a:solidFill>
                        <a:schemeClr val="accent6">
                          <a:lumMod val="50000"/>
                        </a:schemeClr>
                      </a:solidFill>
                      <a:prstDash val="solid"/>
                      <a:round/>
                      <a:headEnd type="none" w="med" len="med"/>
                      <a:tailEnd type="none" w="med" len="med"/>
                    </a:lnB>
                    <a:solidFill>
                      <a:srgbClr val="92D050"/>
                    </a:solidFill>
                  </a:tcPr>
                </a:tc>
                <a:tc>
                  <a:txBody>
                    <a:bodyPr/>
                    <a:lstStyle/>
                    <a:p>
                      <a:pPr marL="0" algn="ctr" defTabSz="914373" rtl="0" eaLnBrk="1" fontAlgn="b" latinLnBrk="0" hangingPunct="1"/>
                      <a:r>
                        <a:rPr lang="es-AR" sz="1400" b="1" u="none" strike="noStrike" kern="1200" dirty="0">
                          <a:solidFill>
                            <a:schemeClr val="tx1">
                              <a:lumMod val="50000"/>
                            </a:schemeClr>
                          </a:solidFill>
                          <a:effectLst/>
                          <a:latin typeface="+mj-lt"/>
                          <a:ea typeface="+mn-ea"/>
                          <a:cs typeface="+mn-cs"/>
                        </a:rPr>
                        <a:t>3.052.675</a:t>
                      </a:r>
                    </a:p>
                  </a:txBody>
                  <a:tcPr marL="6350" marR="6350" marT="6350" marB="0" anchor="ctr">
                    <a:lnB w="19050" cap="flat" cmpd="sng" algn="ctr">
                      <a:solidFill>
                        <a:schemeClr val="accent6">
                          <a:lumMod val="50000"/>
                        </a:schemeClr>
                      </a:solidFill>
                      <a:prstDash val="solid"/>
                      <a:round/>
                      <a:headEnd type="none" w="med" len="med"/>
                      <a:tailEnd type="none" w="med" len="med"/>
                    </a:lnB>
                    <a:solidFill>
                      <a:srgbClr val="92D050"/>
                    </a:solidFill>
                  </a:tcPr>
                </a:tc>
                <a:tc>
                  <a:txBody>
                    <a:bodyPr/>
                    <a:lstStyle/>
                    <a:p>
                      <a:pPr marL="0" algn="ctr" defTabSz="914373" rtl="0" eaLnBrk="1" fontAlgn="b" latinLnBrk="0" hangingPunct="1"/>
                      <a:r>
                        <a:rPr lang="es-AR" sz="1400" b="1" u="none" strike="noStrike" kern="1200" dirty="0">
                          <a:solidFill>
                            <a:schemeClr val="tx1">
                              <a:lumMod val="50000"/>
                            </a:schemeClr>
                          </a:solidFill>
                          <a:effectLst/>
                          <a:latin typeface="+mj-lt"/>
                          <a:ea typeface="+mn-ea"/>
                          <a:cs typeface="+mn-cs"/>
                        </a:rPr>
                        <a:t>8.677.159</a:t>
                      </a:r>
                    </a:p>
                  </a:txBody>
                  <a:tcPr marL="6350" marR="6350" marT="6350" marB="0" anchor="ctr">
                    <a:lnB w="19050" cap="flat" cmpd="sng" algn="ctr">
                      <a:solidFill>
                        <a:schemeClr val="accent6">
                          <a:lumMod val="50000"/>
                        </a:schemeClr>
                      </a:solidFill>
                      <a:prstDash val="solid"/>
                      <a:round/>
                      <a:headEnd type="none" w="med" len="med"/>
                      <a:tailEnd type="none" w="med" len="med"/>
                    </a:lnB>
                    <a:solidFill>
                      <a:srgbClr val="92D050"/>
                    </a:solidFill>
                  </a:tcPr>
                </a:tc>
                <a:tc>
                  <a:txBody>
                    <a:bodyPr/>
                    <a:lstStyle/>
                    <a:p>
                      <a:pPr marL="0" algn="ctr" defTabSz="914373" rtl="0" eaLnBrk="1" fontAlgn="b" latinLnBrk="0" hangingPunct="1"/>
                      <a:r>
                        <a:rPr lang="es-AR" sz="1400" b="1" u="none" strike="noStrike" kern="1200" dirty="0">
                          <a:solidFill>
                            <a:schemeClr val="tx1">
                              <a:lumMod val="50000"/>
                            </a:schemeClr>
                          </a:solidFill>
                          <a:effectLst/>
                          <a:latin typeface="+mj-lt"/>
                          <a:ea typeface="+mn-ea"/>
                          <a:cs typeface="+mn-cs"/>
                        </a:rPr>
                        <a:t>2,8</a:t>
                      </a:r>
                    </a:p>
                  </a:txBody>
                  <a:tcPr marL="6350" marR="6350" marT="6350" marB="0" anchor="ctr">
                    <a:lnB w="19050" cap="flat" cmpd="sng" algn="ctr">
                      <a:solidFill>
                        <a:schemeClr val="accent6">
                          <a:lumMod val="50000"/>
                        </a:schemeClr>
                      </a:solidFill>
                      <a:prstDash val="solid"/>
                      <a:round/>
                      <a:headEnd type="none" w="med" len="med"/>
                      <a:tailEnd type="none" w="med" len="med"/>
                    </a:lnB>
                    <a:solidFill>
                      <a:srgbClr val="92D050"/>
                    </a:solidFill>
                  </a:tcPr>
                </a:tc>
                <a:tc>
                  <a:txBody>
                    <a:bodyPr/>
                    <a:lstStyle/>
                    <a:p>
                      <a:pPr marL="0" algn="ctr" defTabSz="914373" rtl="0" eaLnBrk="1" fontAlgn="b" latinLnBrk="0" hangingPunct="1"/>
                      <a:r>
                        <a:rPr lang="es-AR" sz="1400" b="1" u="none" strike="noStrike" kern="1200" dirty="0">
                          <a:solidFill>
                            <a:schemeClr val="tx1">
                              <a:lumMod val="50000"/>
                            </a:schemeClr>
                          </a:solidFill>
                          <a:effectLst/>
                          <a:latin typeface="+mj-lt"/>
                          <a:ea typeface="+mn-ea"/>
                          <a:cs typeface="+mn-cs"/>
                        </a:rPr>
                        <a:t>6,1%</a:t>
                      </a:r>
                    </a:p>
                  </a:txBody>
                  <a:tcPr marL="6350" marR="6350" marT="6350" marB="0" anchor="ctr">
                    <a:lnR w="12700" cap="flat" cmpd="sng" algn="ctr">
                      <a:solidFill>
                        <a:schemeClr val="bg1">
                          <a:lumMod val="85000"/>
                        </a:schemeClr>
                      </a:solidFill>
                      <a:prstDash val="solid"/>
                      <a:round/>
                      <a:headEnd type="none" w="med" len="med"/>
                      <a:tailEnd type="none" w="med" len="med"/>
                    </a:lnR>
                    <a:lnB w="19050" cap="flat" cmpd="sng" algn="ctr">
                      <a:solidFill>
                        <a:schemeClr val="accent6">
                          <a:lumMod val="50000"/>
                        </a:schemeClr>
                      </a:solidFill>
                      <a:prstDash val="solid"/>
                      <a:round/>
                      <a:headEnd type="none" w="med" len="med"/>
                      <a:tailEnd type="none" w="med" len="med"/>
                    </a:lnB>
                    <a:solidFill>
                      <a:srgbClr val="92D050"/>
                    </a:solidFill>
                  </a:tcPr>
                </a:tc>
                <a:extLst>
                  <a:ext uri="{0D108BD9-81ED-4DB2-BD59-A6C34878D82A}">
                    <a16:rowId xmlns:a16="http://schemas.microsoft.com/office/drawing/2014/main" val="3972062282"/>
                  </a:ext>
                </a:extLst>
              </a:tr>
              <a:tr h="261489">
                <a:tc>
                  <a:txBody>
                    <a:bodyPr/>
                    <a:lstStyle/>
                    <a:p>
                      <a:pPr algn="ctr" fontAlgn="b"/>
                      <a:r>
                        <a:rPr lang="es-AR" sz="1400" b="1" u="none" strike="noStrike" dirty="0">
                          <a:solidFill>
                            <a:schemeClr val="bg1"/>
                          </a:solidFill>
                          <a:effectLst/>
                          <a:latin typeface="+mj-lt"/>
                        </a:rPr>
                        <a:t>Total</a:t>
                      </a:r>
                      <a:endParaRPr lang="es-AR" sz="1400" b="1" i="0" u="none" strike="noStrike" dirty="0">
                        <a:solidFill>
                          <a:schemeClr val="bg1"/>
                        </a:solidFill>
                        <a:effectLst/>
                        <a:latin typeface="+mj-lt"/>
                      </a:endParaRPr>
                    </a:p>
                  </a:txBody>
                  <a:tcPr marL="6350" marR="6350" marT="6350" marB="0" anchor="ctr">
                    <a:lnL w="12700" cap="flat" cmpd="sng" algn="ctr">
                      <a:solidFill>
                        <a:schemeClr val="bg1">
                          <a:lumMod val="85000"/>
                        </a:schemeClr>
                      </a:solidFill>
                      <a:prstDash val="solid"/>
                      <a:round/>
                      <a:headEnd type="none" w="med" len="med"/>
                      <a:tailEnd type="none" w="med" len="med"/>
                    </a:lnL>
                    <a:lnT w="19050" cap="flat" cmpd="sng" algn="ctr">
                      <a:solidFill>
                        <a:schemeClr val="accent6">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5E9796"/>
                    </a:solidFill>
                  </a:tcPr>
                </a:tc>
                <a:tc>
                  <a:txBody>
                    <a:bodyPr/>
                    <a:lstStyle/>
                    <a:p>
                      <a:pPr algn="ctr" fontAlgn="ctr"/>
                      <a:r>
                        <a:rPr lang="es-AR" sz="1400" b="1" u="none" strike="noStrike" dirty="0">
                          <a:solidFill>
                            <a:schemeClr val="bg1"/>
                          </a:solidFill>
                          <a:effectLst/>
                          <a:latin typeface="+mj-lt"/>
                        </a:rPr>
                        <a:t>8.155.433</a:t>
                      </a:r>
                      <a:endParaRPr lang="es-AR" sz="1400" b="1" i="0" u="none" strike="noStrike" dirty="0">
                        <a:solidFill>
                          <a:schemeClr val="bg1"/>
                        </a:solidFill>
                        <a:effectLst/>
                        <a:latin typeface="+mj-lt"/>
                      </a:endParaRPr>
                    </a:p>
                  </a:txBody>
                  <a:tcPr marL="6350" marR="6350" marT="6350" marB="0" anchor="ctr">
                    <a:lnT w="19050" cap="flat" cmpd="sng" algn="ctr">
                      <a:solidFill>
                        <a:schemeClr val="accent6">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5E9796"/>
                    </a:solidFill>
                  </a:tcPr>
                </a:tc>
                <a:tc>
                  <a:txBody>
                    <a:bodyPr/>
                    <a:lstStyle/>
                    <a:p>
                      <a:pPr algn="ctr" fontAlgn="ctr"/>
                      <a:r>
                        <a:rPr lang="es-AR" sz="1400" b="1" u="none" strike="noStrike" dirty="0">
                          <a:solidFill>
                            <a:schemeClr val="bg1"/>
                          </a:solidFill>
                          <a:effectLst/>
                          <a:latin typeface="+mj-lt"/>
                        </a:rPr>
                        <a:t>23.743.683</a:t>
                      </a:r>
                      <a:endParaRPr lang="es-AR" sz="1400" b="1" i="0" u="none" strike="noStrike" dirty="0">
                        <a:solidFill>
                          <a:schemeClr val="bg1"/>
                        </a:solidFill>
                        <a:effectLst/>
                        <a:latin typeface="+mj-lt"/>
                      </a:endParaRPr>
                    </a:p>
                  </a:txBody>
                  <a:tcPr marL="6350" marR="6350" marT="6350" marB="0" anchor="ctr">
                    <a:lnT w="19050" cap="flat" cmpd="sng" algn="ctr">
                      <a:solidFill>
                        <a:schemeClr val="accent6">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5E9796"/>
                    </a:solidFill>
                  </a:tcPr>
                </a:tc>
                <a:tc>
                  <a:txBody>
                    <a:bodyPr/>
                    <a:lstStyle/>
                    <a:p>
                      <a:pPr algn="ctr" fontAlgn="ctr"/>
                      <a:r>
                        <a:rPr lang="es-AR" sz="1400" b="1" u="none" strike="noStrike" dirty="0">
                          <a:solidFill>
                            <a:schemeClr val="bg1"/>
                          </a:solidFill>
                          <a:effectLst/>
                          <a:latin typeface="+mj-lt"/>
                        </a:rPr>
                        <a:t>2,9</a:t>
                      </a:r>
                      <a:endParaRPr lang="es-AR" sz="1400" b="1" i="0" u="none" strike="noStrike" dirty="0">
                        <a:solidFill>
                          <a:schemeClr val="bg1"/>
                        </a:solidFill>
                        <a:effectLst/>
                        <a:latin typeface="+mj-lt"/>
                      </a:endParaRPr>
                    </a:p>
                  </a:txBody>
                  <a:tcPr marL="6350" marR="6350" marT="6350" marB="0" anchor="ctr">
                    <a:lnT w="19050" cap="flat" cmpd="sng" algn="ctr">
                      <a:solidFill>
                        <a:schemeClr val="accent6">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5E9796"/>
                    </a:solidFill>
                  </a:tcPr>
                </a:tc>
                <a:tc>
                  <a:txBody>
                    <a:bodyPr/>
                    <a:lstStyle/>
                    <a:p>
                      <a:pPr algn="ctr" fontAlgn="ctr"/>
                      <a:r>
                        <a:rPr lang="es-AR" sz="1400" b="1" u="none" strike="noStrike" dirty="0">
                          <a:solidFill>
                            <a:schemeClr val="bg1"/>
                          </a:solidFill>
                          <a:effectLst/>
                          <a:latin typeface="+mj-lt"/>
                        </a:rPr>
                        <a:t>4,9%</a:t>
                      </a:r>
                      <a:endParaRPr lang="es-AR" sz="1400" b="1" i="0" u="none" strike="noStrike" dirty="0">
                        <a:solidFill>
                          <a:schemeClr val="bg1"/>
                        </a:solidFill>
                        <a:effectLst/>
                        <a:latin typeface="+mj-lt"/>
                      </a:endParaRPr>
                    </a:p>
                  </a:txBody>
                  <a:tcPr marL="6350" marR="6350" marT="6350" marB="0" anchor="ctr">
                    <a:lnR w="12700" cap="flat" cmpd="sng" algn="ctr">
                      <a:solidFill>
                        <a:schemeClr val="bg1">
                          <a:lumMod val="85000"/>
                        </a:schemeClr>
                      </a:solidFill>
                      <a:prstDash val="solid"/>
                      <a:round/>
                      <a:headEnd type="none" w="med" len="med"/>
                      <a:tailEnd type="none" w="med" len="med"/>
                    </a:lnR>
                    <a:lnT w="19050" cap="flat" cmpd="sng" algn="ctr">
                      <a:solidFill>
                        <a:schemeClr val="accent6">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5E9796"/>
                    </a:solidFill>
                  </a:tcPr>
                </a:tc>
                <a:extLst>
                  <a:ext uri="{0D108BD9-81ED-4DB2-BD59-A6C34878D82A}">
                    <a16:rowId xmlns:a16="http://schemas.microsoft.com/office/drawing/2014/main" val="2708423602"/>
                  </a:ext>
                </a:extLst>
              </a:tr>
            </a:tbl>
          </a:graphicData>
        </a:graphic>
      </p:graphicFrame>
      <p:sp>
        <p:nvSpPr>
          <p:cNvPr id="11" name="CuadroTexto 10">
            <a:extLst>
              <a:ext uri="{FF2B5EF4-FFF2-40B4-BE49-F238E27FC236}">
                <a16:creationId xmlns:a16="http://schemas.microsoft.com/office/drawing/2014/main" id="{2E4A9A9F-A367-4B74-A912-14DE2F98F768}"/>
              </a:ext>
            </a:extLst>
          </p:cNvPr>
          <p:cNvSpPr txBox="1"/>
          <p:nvPr/>
        </p:nvSpPr>
        <p:spPr>
          <a:xfrm>
            <a:off x="198269" y="6434819"/>
            <a:ext cx="11732473" cy="430887"/>
          </a:xfrm>
          <a:prstGeom prst="rect">
            <a:avLst/>
          </a:prstGeom>
          <a:noFill/>
        </p:spPr>
        <p:txBody>
          <a:bodyPr wrap="square" rtlCol="0">
            <a:spAutoFit/>
          </a:bodyPr>
          <a:lstStyle/>
          <a:p>
            <a:r>
              <a:rPr lang="es-AR" sz="1100" i="1" dirty="0">
                <a:latin typeface="+mj-lt"/>
                <a:cs typeface="Arial" panose="020B0604020202020204" pitchFamily="34" charset="0"/>
              </a:rPr>
              <a:t>Nota: los hogares involucrados en las zonas bioclimáticas difieren de la segmentación provincial definida en la norma vigente. La ENGHO 2018 releva datos sobre población urbana con localidades de más de 2.000 habitantes. Fuente: elaboración propia en base a datos de INDEC – Encuesta de Gasto de los Hogares 2018</a:t>
            </a:r>
          </a:p>
        </p:txBody>
      </p:sp>
      <p:sp>
        <p:nvSpPr>
          <p:cNvPr id="12" name="Rectángulo 11">
            <a:extLst>
              <a:ext uri="{FF2B5EF4-FFF2-40B4-BE49-F238E27FC236}">
                <a16:creationId xmlns:a16="http://schemas.microsoft.com/office/drawing/2014/main" id="{0A6EB3FC-B4D7-44BC-8C61-9529A065ACFE}"/>
              </a:ext>
            </a:extLst>
          </p:cNvPr>
          <p:cNvSpPr/>
          <p:nvPr/>
        </p:nvSpPr>
        <p:spPr>
          <a:xfrm>
            <a:off x="198270" y="5314211"/>
            <a:ext cx="8060359" cy="1095271"/>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marL="171450" indent="-171450">
              <a:spcAft>
                <a:spcPts val="1200"/>
              </a:spcAft>
              <a:buFont typeface="Arial" panose="020B0604020202020204" pitchFamily="34" charset="0"/>
              <a:buChar char="•"/>
            </a:pPr>
            <a:r>
              <a:rPr lang="es-ES" sz="1400" dirty="0">
                <a:solidFill>
                  <a:schemeClr val="tx1"/>
                </a:solidFill>
                <a:latin typeface="+mj-lt"/>
                <a:cs typeface="Arial" panose="020B0604020202020204" pitchFamily="34" charset="0"/>
              </a:rPr>
              <a:t>En base a los datos de la ENGHO 2018, las zonas a incorporar en el beneficio de Zona Fría poseen la </a:t>
            </a:r>
            <a:r>
              <a:rPr lang="es-ES" sz="1400" b="1" dirty="0">
                <a:solidFill>
                  <a:schemeClr val="tx1"/>
                </a:solidFill>
                <a:latin typeface="+mj-lt"/>
                <a:cs typeface="Arial" panose="020B0604020202020204" pitchFamily="34" charset="0"/>
              </a:rPr>
              <a:t>mayor incidencia del gasto en gas sobre el ingreso del país</a:t>
            </a:r>
            <a:r>
              <a:rPr lang="es-ES" sz="1400" dirty="0">
                <a:solidFill>
                  <a:schemeClr val="tx1"/>
                </a:solidFill>
                <a:latin typeface="+mj-lt"/>
                <a:cs typeface="Arial" panose="020B0604020202020204" pitchFamily="34" charset="0"/>
              </a:rPr>
              <a:t>.</a:t>
            </a:r>
          </a:p>
          <a:p>
            <a:pPr marL="171450" indent="-171450">
              <a:spcAft>
                <a:spcPts val="1200"/>
              </a:spcAft>
              <a:buFont typeface="Arial" panose="020B0604020202020204" pitchFamily="34" charset="0"/>
              <a:buChar char="•"/>
            </a:pPr>
            <a:r>
              <a:rPr lang="es-ES" sz="1400" dirty="0">
                <a:solidFill>
                  <a:schemeClr val="tx1"/>
                </a:solidFill>
                <a:latin typeface="+mj-lt"/>
                <a:cs typeface="Arial" panose="020B0604020202020204" pitchFamily="34" charset="0"/>
              </a:rPr>
              <a:t>En promedio los hogares de las zonas a incorporar (3a y 4) gastan 2,1 pp más que las zonas templadas y 1,6 pp más que las zonas que ya poseen tarifa diferencial.</a:t>
            </a:r>
            <a:endParaRPr lang="es-ES" sz="1600" dirty="0">
              <a:solidFill>
                <a:schemeClr val="tx1"/>
              </a:solidFill>
              <a:latin typeface="+mj-lt"/>
              <a:cs typeface="Arial" panose="020B0604020202020204" pitchFamily="34" charset="0"/>
            </a:endParaRPr>
          </a:p>
        </p:txBody>
      </p:sp>
      <p:pic>
        <p:nvPicPr>
          <p:cNvPr id="13" name="Imagen 12">
            <a:extLst>
              <a:ext uri="{FF2B5EF4-FFF2-40B4-BE49-F238E27FC236}">
                <a16:creationId xmlns:a16="http://schemas.microsoft.com/office/drawing/2014/main" id="{14EB0F3F-2C2A-4D2F-B8C3-716F542FD2CC}"/>
              </a:ext>
            </a:extLst>
          </p:cNvPr>
          <p:cNvPicPr/>
          <p:nvPr/>
        </p:nvPicPr>
        <p:blipFill rotWithShape="1">
          <a:blip r:embed="rId2" r:link="rId3">
            <a:extLst>
              <a:ext uri="{28A0092B-C50C-407E-A947-70E740481C1C}">
                <a14:useLocalDpi xmlns:a14="http://schemas.microsoft.com/office/drawing/2010/main" val="0"/>
              </a:ext>
            </a:extLst>
          </a:blip>
          <a:srcRect l="5877" t="1170" r="-1715" b="1779"/>
          <a:stretch>
            <a:fillRect/>
          </a:stretch>
        </p:blipFill>
        <p:spPr bwMode="auto">
          <a:xfrm>
            <a:off x="8461829" y="986036"/>
            <a:ext cx="3626857" cy="5327712"/>
          </a:xfrm>
          <a:prstGeom prst="rect">
            <a:avLst/>
          </a:prstGeom>
          <a:noFill/>
          <a:ln>
            <a:noFill/>
          </a:ln>
        </p:spPr>
      </p:pic>
    </p:spTree>
    <p:extLst>
      <p:ext uri="{BB962C8B-B14F-4D97-AF65-F5344CB8AC3E}">
        <p14:creationId xmlns:p14="http://schemas.microsoft.com/office/powerpoint/2010/main" val="2272485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D6268A6D-05BA-4722-BA51-60FDC8FD7B00}"/>
              </a:ext>
            </a:extLst>
          </p:cNvPr>
          <p:cNvSpPr>
            <a:spLocks noGrp="1"/>
          </p:cNvSpPr>
          <p:nvPr>
            <p:ph type="sldNum" sz="quarter" idx="12"/>
          </p:nvPr>
        </p:nvSpPr>
        <p:spPr>
          <a:xfrm>
            <a:off x="9406083" y="6492875"/>
            <a:ext cx="2743200" cy="365125"/>
          </a:xfrm>
        </p:spPr>
        <p:txBody>
          <a:bodyPr/>
          <a:lstStyle/>
          <a:p>
            <a:fld id="{990A5BB3-153D-4FCC-AD4D-D2383AB37645}" type="slidenum">
              <a:rPr lang="es-AR" smtClean="0">
                <a:latin typeface="+mj-lt"/>
              </a:rPr>
              <a:t>8</a:t>
            </a:fld>
            <a:endParaRPr lang="es-AR">
              <a:latin typeface="+mj-lt"/>
            </a:endParaRPr>
          </a:p>
        </p:txBody>
      </p:sp>
      <p:cxnSp>
        <p:nvCxnSpPr>
          <p:cNvPr id="24" name="Conector recto 23">
            <a:extLst>
              <a:ext uri="{FF2B5EF4-FFF2-40B4-BE49-F238E27FC236}">
                <a16:creationId xmlns:a16="http://schemas.microsoft.com/office/drawing/2014/main" id="{EAFEF3CB-50C5-4CD8-8656-644B1AA91FA4}"/>
              </a:ext>
            </a:extLst>
          </p:cNvPr>
          <p:cNvCxnSpPr>
            <a:cxnSpLocks/>
          </p:cNvCxnSpPr>
          <p:nvPr/>
        </p:nvCxnSpPr>
        <p:spPr>
          <a:xfrm>
            <a:off x="0" y="761161"/>
            <a:ext cx="7826929" cy="0"/>
          </a:xfrm>
          <a:prstGeom prst="line">
            <a:avLst/>
          </a:prstGeom>
          <a:ln w="28575">
            <a:solidFill>
              <a:srgbClr val="92D050"/>
            </a:solidFill>
          </a:ln>
        </p:spPr>
        <p:style>
          <a:lnRef idx="3">
            <a:schemeClr val="accent1"/>
          </a:lnRef>
          <a:fillRef idx="0">
            <a:schemeClr val="accent1"/>
          </a:fillRef>
          <a:effectRef idx="2">
            <a:schemeClr val="accent1"/>
          </a:effectRef>
          <a:fontRef idx="minor">
            <a:schemeClr val="tx1"/>
          </a:fontRef>
        </p:style>
      </p:cxnSp>
      <p:cxnSp>
        <p:nvCxnSpPr>
          <p:cNvPr id="41" name="Conector recto 40">
            <a:extLst>
              <a:ext uri="{FF2B5EF4-FFF2-40B4-BE49-F238E27FC236}">
                <a16:creationId xmlns:a16="http://schemas.microsoft.com/office/drawing/2014/main" id="{6C87AD45-874F-4BC4-AEDA-C6FE9E14B661}"/>
              </a:ext>
            </a:extLst>
          </p:cNvPr>
          <p:cNvCxnSpPr>
            <a:cxnSpLocks/>
          </p:cNvCxnSpPr>
          <p:nvPr/>
        </p:nvCxnSpPr>
        <p:spPr>
          <a:xfrm>
            <a:off x="571295" y="5820360"/>
            <a:ext cx="11288423" cy="0"/>
          </a:xfrm>
          <a:prstGeom prst="line">
            <a:avLst/>
          </a:prstGeom>
          <a:ln w="28575">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1" name="Título 4">
            <a:extLst>
              <a:ext uri="{FF2B5EF4-FFF2-40B4-BE49-F238E27FC236}">
                <a16:creationId xmlns:a16="http://schemas.microsoft.com/office/drawing/2014/main" id="{97EE6137-D7DC-45DD-AAEB-6CDD3A4EF1DB}"/>
              </a:ext>
            </a:extLst>
          </p:cNvPr>
          <p:cNvSpPr txBox="1">
            <a:spLocks/>
          </p:cNvSpPr>
          <p:nvPr/>
        </p:nvSpPr>
        <p:spPr>
          <a:xfrm>
            <a:off x="182744" y="-76451"/>
            <a:ext cx="10515600" cy="9860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sz="2400" b="1" dirty="0" smtClean="0">
                <a:solidFill>
                  <a:srgbClr val="2B5A70"/>
                </a:solidFill>
                <a:cs typeface="Arial" panose="020B0604020202020204" pitchFamily="34" charset="0"/>
              </a:rPr>
              <a:t>ADHESIONES AL PROYECTO DE LEY</a:t>
            </a:r>
            <a:endParaRPr lang="es-AR" sz="2400" b="1" dirty="0">
              <a:solidFill>
                <a:srgbClr val="2B5A70"/>
              </a:solidFill>
              <a:cs typeface="Arial" panose="020B0604020202020204" pitchFamily="34" charset="0"/>
            </a:endParaRPr>
          </a:p>
        </p:txBody>
      </p:sp>
      <p:sp>
        <p:nvSpPr>
          <p:cNvPr id="9" name="Rectángulo 8">
            <a:extLst>
              <a:ext uri="{FF2B5EF4-FFF2-40B4-BE49-F238E27FC236}">
                <a16:creationId xmlns:a16="http://schemas.microsoft.com/office/drawing/2014/main" id="{B64FBE89-9E1D-4C22-B669-B48DB024EF15}"/>
              </a:ext>
            </a:extLst>
          </p:cNvPr>
          <p:cNvSpPr/>
          <p:nvPr/>
        </p:nvSpPr>
        <p:spPr>
          <a:xfrm>
            <a:off x="6318968" y="992649"/>
            <a:ext cx="5523261" cy="369332"/>
          </a:xfrm>
          <a:prstGeom prst="rect">
            <a:avLst/>
          </a:prstGeom>
        </p:spPr>
        <p:txBody>
          <a:bodyPr wrap="square">
            <a:spAutoFit/>
          </a:bodyPr>
          <a:lstStyle/>
          <a:p>
            <a:pPr algn="ctr"/>
            <a:r>
              <a:rPr lang="es-AR" b="1" dirty="0" smtClean="0">
                <a:solidFill>
                  <a:srgbClr val="30B2AF"/>
                </a:solidFill>
                <a:latin typeface="+mj-lt"/>
                <a:cs typeface="Arial" panose="020B0604020202020204" pitchFamily="34" charset="0"/>
              </a:rPr>
              <a:t>ADHESIONES EN LA AUDIENCIA PÚBLICA ENARGAS N° 101</a:t>
            </a:r>
            <a:endParaRPr lang="es-AR" b="1" dirty="0">
              <a:solidFill>
                <a:srgbClr val="30B2AF"/>
              </a:solidFill>
              <a:latin typeface="+mj-lt"/>
              <a:cs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3682379179"/>
              </p:ext>
            </p:extLst>
          </p:nvPr>
        </p:nvGraphicFramePr>
        <p:xfrm>
          <a:off x="6333352" y="1379306"/>
          <a:ext cx="5526366" cy="4973032"/>
        </p:xfrm>
        <a:graphic>
          <a:graphicData uri="http://schemas.openxmlformats.org/drawingml/2006/table">
            <a:tbl>
              <a:tblPr firstRow="1" bandRow="1">
                <a:tableStyleId>{5C22544A-7EE6-4342-B048-85BDC9FD1C3A}</a:tableStyleId>
              </a:tblPr>
              <a:tblGrid>
                <a:gridCol w="2468388">
                  <a:extLst>
                    <a:ext uri="{9D8B030D-6E8A-4147-A177-3AD203B41FA5}">
                      <a16:colId xmlns:a16="http://schemas.microsoft.com/office/drawing/2014/main" val="4238922511"/>
                    </a:ext>
                  </a:extLst>
                </a:gridCol>
                <a:gridCol w="3057978">
                  <a:extLst>
                    <a:ext uri="{9D8B030D-6E8A-4147-A177-3AD203B41FA5}">
                      <a16:colId xmlns:a16="http://schemas.microsoft.com/office/drawing/2014/main" val="47696761"/>
                    </a:ext>
                  </a:extLst>
                </a:gridCol>
              </a:tblGrid>
              <a:tr h="289813">
                <a:tc>
                  <a:txBody>
                    <a:bodyPr/>
                    <a:lstStyle/>
                    <a:p>
                      <a:r>
                        <a:rPr lang="es-ES" sz="1400" dirty="0" smtClean="0">
                          <a:latin typeface="+mj-lt"/>
                        </a:rPr>
                        <a:t>Expositor</a:t>
                      </a:r>
                      <a:endParaRPr lang="en-US" sz="1400" dirty="0">
                        <a:latin typeface="+mj-lt"/>
                      </a:endParaRPr>
                    </a:p>
                  </a:txBody>
                  <a:tcPr anchor="ctr"/>
                </a:tc>
                <a:tc>
                  <a:txBody>
                    <a:bodyPr/>
                    <a:lstStyle/>
                    <a:p>
                      <a:r>
                        <a:rPr lang="es-ES" sz="1400" dirty="0" smtClean="0">
                          <a:latin typeface="+mj-lt"/>
                        </a:rPr>
                        <a:t>Representación</a:t>
                      </a:r>
                      <a:endParaRPr lang="en-US" sz="1400" dirty="0">
                        <a:latin typeface="+mj-lt"/>
                      </a:endParaRPr>
                    </a:p>
                  </a:txBody>
                  <a:tcPr anchor="ctr"/>
                </a:tc>
                <a:extLst>
                  <a:ext uri="{0D108BD9-81ED-4DB2-BD59-A6C34878D82A}">
                    <a16:rowId xmlns:a16="http://schemas.microsoft.com/office/drawing/2014/main" val="1585023581"/>
                  </a:ext>
                </a:extLst>
              </a:tr>
              <a:tr h="453989">
                <a:tc>
                  <a:txBody>
                    <a:bodyPr/>
                    <a:lstStyle/>
                    <a:p>
                      <a:r>
                        <a:rPr lang="es-ES" sz="1400" kern="1200" dirty="0" smtClean="0">
                          <a:solidFill>
                            <a:schemeClr val="dk1"/>
                          </a:solidFill>
                          <a:effectLst/>
                          <a:latin typeface="+mj-lt"/>
                          <a:ea typeface="+mn-ea"/>
                          <a:cs typeface="+mn-cs"/>
                        </a:rPr>
                        <a:t>1) Paulina </a:t>
                      </a:r>
                      <a:r>
                        <a:rPr lang="es-ES" sz="1400" kern="1200" dirty="0" err="1" smtClean="0">
                          <a:solidFill>
                            <a:schemeClr val="dk1"/>
                          </a:solidFill>
                          <a:effectLst/>
                          <a:latin typeface="+mj-lt"/>
                          <a:ea typeface="+mn-ea"/>
                          <a:cs typeface="+mn-cs"/>
                        </a:rPr>
                        <a:t>Lafourcade</a:t>
                      </a:r>
                      <a:endParaRPr lang="en-US" sz="1400" dirty="0">
                        <a:latin typeface="+mj-lt"/>
                      </a:endParaRPr>
                    </a:p>
                  </a:txBody>
                  <a:tcPr anchor="ctr"/>
                </a:tc>
                <a:tc>
                  <a:txBody>
                    <a:bodyPr/>
                    <a:lstStyle/>
                    <a:p>
                      <a:r>
                        <a:rPr lang="es-ES" sz="1400" dirty="0" smtClean="0">
                          <a:latin typeface="+mj-lt"/>
                        </a:rPr>
                        <a:t>Defensoría del Pueblo – Tandil</a:t>
                      </a:r>
                      <a:endParaRPr lang="en-US" sz="1400" dirty="0">
                        <a:latin typeface="+mj-lt"/>
                      </a:endParaRPr>
                    </a:p>
                  </a:txBody>
                  <a:tcPr anchor="ctr"/>
                </a:tc>
                <a:extLst>
                  <a:ext uri="{0D108BD9-81ED-4DB2-BD59-A6C34878D82A}">
                    <a16:rowId xmlns:a16="http://schemas.microsoft.com/office/drawing/2014/main" val="699199286"/>
                  </a:ext>
                </a:extLst>
              </a:tr>
              <a:tr h="4926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kern="1200" dirty="0" smtClean="0">
                          <a:solidFill>
                            <a:schemeClr val="dk1"/>
                          </a:solidFill>
                          <a:effectLst/>
                          <a:latin typeface="+mj-lt"/>
                          <a:ea typeface="+mn-ea"/>
                          <a:cs typeface="+mn-cs"/>
                        </a:rPr>
                        <a:t>2) Fernando </a:t>
                      </a:r>
                      <a:r>
                        <a:rPr lang="es-ES" sz="1400" kern="1200" dirty="0" err="1" smtClean="0">
                          <a:solidFill>
                            <a:schemeClr val="dk1"/>
                          </a:solidFill>
                          <a:effectLst/>
                          <a:latin typeface="+mj-lt"/>
                          <a:ea typeface="+mn-ea"/>
                          <a:cs typeface="+mn-cs"/>
                        </a:rPr>
                        <a:t>Rizzi</a:t>
                      </a:r>
                      <a:endParaRPr lang="en-US" sz="1400" dirty="0">
                        <a:latin typeface="+mj-l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dirty="0" smtClean="0">
                          <a:latin typeface="+mj-lt"/>
                        </a:rPr>
                        <a:t>Defensoría del Pueblo – Gral. Pueyrredón</a:t>
                      </a:r>
                      <a:endParaRPr lang="en-US" sz="1400" dirty="0" smtClean="0">
                        <a:latin typeface="+mj-lt"/>
                      </a:endParaRPr>
                    </a:p>
                  </a:txBody>
                  <a:tcPr anchor="ctr"/>
                </a:tc>
                <a:extLst>
                  <a:ext uri="{0D108BD9-81ED-4DB2-BD59-A6C34878D82A}">
                    <a16:rowId xmlns:a16="http://schemas.microsoft.com/office/drawing/2014/main" val="1914209882"/>
                  </a:ext>
                </a:extLst>
              </a:tr>
              <a:tr h="4539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kern="1200" dirty="0" smtClean="0">
                          <a:solidFill>
                            <a:schemeClr val="dk1"/>
                          </a:solidFill>
                          <a:effectLst/>
                          <a:latin typeface="+mj-lt"/>
                          <a:ea typeface="+mn-ea"/>
                          <a:cs typeface="+mn-cs"/>
                        </a:rPr>
                        <a:t>3) Pablo </a:t>
                      </a:r>
                      <a:r>
                        <a:rPr lang="es-ES" sz="1400" kern="1200" dirty="0" err="1" smtClean="0">
                          <a:solidFill>
                            <a:schemeClr val="dk1"/>
                          </a:solidFill>
                          <a:effectLst/>
                          <a:latin typeface="+mj-lt"/>
                          <a:ea typeface="+mn-ea"/>
                          <a:cs typeface="+mn-cs"/>
                        </a:rPr>
                        <a:t>Bertozzi</a:t>
                      </a:r>
                      <a:endParaRPr lang="en-US" sz="1400" dirty="0">
                        <a:latin typeface="+mj-lt"/>
                      </a:endParaRPr>
                    </a:p>
                  </a:txBody>
                  <a:tcPr anchor="ctr"/>
                </a:tc>
                <a:tc>
                  <a:txBody>
                    <a:bodyPr/>
                    <a:lstStyle/>
                    <a:p>
                      <a:r>
                        <a:rPr lang="es-ES" sz="1400" dirty="0" smtClean="0">
                          <a:latin typeface="+mj-lt"/>
                        </a:rPr>
                        <a:t>OMIC – </a:t>
                      </a:r>
                      <a:r>
                        <a:rPr lang="es-ES" sz="1400" dirty="0" err="1" smtClean="0">
                          <a:latin typeface="+mj-lt"/>
                        </a:rPr>
                        <a:t>Pinamar</a:t>
                      </a:r>
                      <a:endParaRPr lang="en-US" sz="1400" dirty="0">
                        <a:latin typeface="+mj-lt"/>
                      </a:endParaRPr>
                    </a:p>
                  </a:txBody>
                  <a:tcPr anchor="ctr"/>
                </a:tc>
                <a:extLst>
                  <a:ext uri="{0D108BD9-81ED-4DB2-BD59-A6C34878D82A}">
                    <a16:rowId xmlns:a16="http://schemas.microsoft.com/office/drawing/2014/main" val="3325884352"/>
                  </a:ext>
                </a:extLst>
              </a:tr>
              <a:tr h="4539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kern="1200" dirty="0" smtClean="0">
                          <a:solidFill>
                            <a:schemeClr val="dk1"/>
                          </a:solidFill>
                          <a:effectLst/>
                          <a:latin typeface="+mj-lt"/>
                          <a:ea typeface="+mn-ea"/>
                          <a:cs typeface="+mn-cs"/>
                        </a:rPr>
                        <a:t>4) María </a:t>
                      </a:r>
                      <a:r>
                        <a:rPr lang="es-ES" sz="1400" kern="1200" dirty="0" err="1" smtClean="0">
                          <a:solidFill>
                            <a:schemeClr val="dk1"/>
                          </a:solidFill>
                          <a:effectLst/>
                          <a:latin typeface="+mj-lt"/>
                          <a:ea typeface="+mn-ea"/>
                          <a:cs typeface="+mn-cs"/>
                        </a:rPr>
                        <a:t>Rigotti</a:t>
                      </a:r>
                      <a:endParaRPr lang="en-US" sz="1400" dirty="0">
                        <a:latin typeface="+mj-lt"/>
                      </a:endParaRPr>
                    </a:p>
                  </a:txBody>
                  <a:tcPr anchor="ctr"/>
                </a:tc>
                <a:tc>
                  <a:txBody>
                    <a:bodyPr/>
                    <a:lstStyle/>
                    <a:p>
                      <a:r>
                        <a:rPr lang="es-ES" sz="1400" dirty="0" smtClean="0">
                          <a:latin typeface="+mj-lt"/>
                        </a:rPr>
                        <a:t>OMIC – Tandil</a:t>
                      </a:r>
                      <a:endParaRPr lang="en-US" sz="1400" dirty="0">
                        <a:latin typeface="+mj-lt"/>
                      </a:endParaRPr>
                    </a:p>
                  </a:txBody>
                  <a:tcPr anchor="ctr"/>
                </a:tc>
                <a:extLst>
                  <a:ext uri="{0D108BD9-81ED-4DB2-BD59-A6C34878D82A}">
                    <a16:rowId xmlns:a16="http://schemas.microsoft.com/office/drawing/2014/main" val="3189730551"/>
                  </a:ext>
                </a:extLst>
              </a:tr>
              <a:tr h="4539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kern="1200" dirty="0" smtClean="0">
                          <a:solidFill>
                            <a:schemeClr val="dk1"/>
                          </a:solidFill>
                          <a:effectLst/>
                          <a:latin typeface="+mj-lt"/>
                          <a:ea typeface="+mn-ea"/>
                          <a:cs typeface="+mn-cs"/>
                        </a:rPr>
                        <a:t>5) Federico Otamendi</a:t>
                      </a:r>
                      <a:endParaRPr lang="en-US" sz="1400" dirty="0">
                        <a:latin typeface="+mj-lt"/>
                      </a:endParaRPr>
                    </a:p>
                  </a:txBody>
                  <a:tcPr anchor="ctr"/>
                </a:tc>
                <a:tc>
                  <a:txBody>
                    <a:bodyPr/>
                    <a:lstStyle/>
                    <a:p>
                      <a:r>
                        <a:rPr lang="es-ES" sz="1400" dirty="0" smtClean="0">
                          <a:latin typeface="+mj-lt"/>
                        </a:rPr>
                        <a:t>OMIC – General Alvarado</a:t>
                      </a:r>
                      <a:endParaRPr lang="en-US" sz="1400" dirty="0">
                        <a:latin typeface="+mj-lt"/>
                      </a:endParaRPr>
                    </a:p>
                  </a:txBody>
                  <a:tcPr anchor="ctr"/>
                </a:tc>
                <a:extLst>
                  <a:ext uri="{0D108BD9-81ED-4DB2-BD59-A6C34878D82A}">
                    <a16:rowId xmlns:a16="http://schemas.microsoft.com/office/drawing/2014/main" val="966745344"/>
                  </a:ext>
                </a:extLst>
              </a:tr>
              <a:tr h="4539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kern="1200" dirty="0" smtClean="0">
                          <a:solidFill>
                            <a:schemeClr val="dk1"/>
                          </a:solidFill>
                          <a:effectLst/>
                          <a:latin typeface="+mj-lt"/>
                          <a:ea typeface="+mn-ea"/>
                          <a:cs typeface="+mn-cs"/>
                        </a:rPr>
                        <a:t>6) Andrea </a:t>
                      </a:r>
                      <a:r>
                        <a:rPr lang="es-ES" sz="1400" kern="1200" dirty="0" err="1" smtClean="0">
                          <a:solidFill>
                            <a:schemeClr val="dk1"/>
                          </a:solidFill>
                          <a:effectLst/>
                          <a:latin typeface="+mj-lt"/>
                          <a:ea typeface="+mn-ea"/>
                          <a:cs typeface="+mn-cs"/>
                        </a:rPr>
                        <a:t>Imbrogno</a:t>
                      </a:r>
                      <a:endParaRPr lang="en-US" sz="1400" kern="1200" dirty="0" smtClean="0">
                        <a:solidFill>
                          <a:schemeClr val="dk1"/>
                        </a:solidFill>
                        <a:effectLst/>
                        <a:latin typeface="+mj-lt"/>
                        <a:ea typeface="+mn-ea"/>
                        <a:cs typeface="+mn-cs"/>
                      </a:endParaRPr>
                    </a:p>
                  </a:txBody>
                  <a:tcPr anchor="ctr"/>
                </a:tc>
                <a:tc>
                  <a:txBody>
                    <a:bodyPr/>
                    <a:lstStyle/>
                    <a:p>
                      <a:r>
                        <a:rPr lang="es-ES" sz="1400" dirty="0" smtClean="0">
                          <a:latin typeface="+mj-lt"/>
                        </a:rPr>
                        <a:t>Municipio de Olavarría</a:t>
                      </a:r>
                      <a:endParaRPr lang="en-US" sz="1400" dirty="0">
                        <a:latin typeface="+mj-lt"/>
                      </a:endParaRPr>
                    </a:p>
                  </a:txBody>
                  <a:tcPr anchor="ctr"/>
                </a:tc>
                <a:extLst>
                  <a:ext uri="{0D108BD9-81ED-4DB2-BD59-A6C34878D82A}">
                    <a16:rowId xmlns:a16="http://schemas.microsoft.com/office/drawing/2014/main" val="3926098595"/>
                  </a:ext>
                </a:extLst>
              </a:tr>
              <a:tr h="4539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kern="1200" dirty="0" smtClean="0">
                          <a:solidFill>
                            <a:schemeClr val="dk1"/>
                          </a:solidFill>
                          <a:effectLst/>
                          <a:latin typeface="+mj-lt"/>
                          <a:ea typeface="+mn-ea"/>
                          <a:cs typeface="+mn-cs"/>
                        </a:rPr>
                        <a:t>7) Albertina Duba</a:t>
                      </a:r>
                      <a:endParaRPr lang="en-US" sz="1400" dirty="0">
                        <a:latin typeface="+mj-lt"/>
                      </a:endParaRPr>
                    </a:p>
                  </a:txBody>
                  <a:tcPr anchor="ctr"/>
                </a:tc>
                <a:tc>
                  <a:txBody>
                    <a:bodyPr/>
                    <a:lstStyle/>
                    <a:p>
                      <a:r>
                        <a:rPr lang="es-ES" sz="1400" dirty="0" smtClean="0">
                          <a:latin typeface="+mj-lt"/>
                        </a:rPr>
                        <a:t>OMIC – Azul</a:t>
                      </a:r>
                      <a:endParaRPr lang="en-US" sz="1400" dirty="0">
                        <a:latin typeface="+mj-lt"/>
                      </a:endParaRPr>
                    </a:p>
                  </a:txBody>
                  <a:tcPr anchor="ctr"/>
                </a:tc>
                <a:extLst>
                  <a:ext uri="{0D108BD9-81ED-4DB2-BD59-A6C34878D82A}">
                    <a16:rowId xmlns:a16="http://schemas.microsoft.com/office/drawing/2014/main" val="3235974337"/>
                  </a:ext>
                </a:extLst>
              </a:tr>
              <a:tr h="4539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kern="1200" dirty="0" smtClean="0">
                          <a:solidFill>
                            <a:schemeClr val="dk1"/>
                          </a:solidFill>
                          <a:effectLst/>
                          <a:latin typeface="+mj-lt"/>
                          <a:ea typeface="+mn-ea"/>
                          <a:cs typeface="+mn-cs"/>
                        </a:rPr>
                        <a:t>8) Milagros </a:t>
                      </a:r>
                      <a:r>
                        <a:rPr lang="es-ES" sz="1400" kern="1200" dirty="0" err="1" smtClean="0">
                          <a:solidFill>
                            <a:schemeClr val="dk1"/>
                          </a:solidFill>
                          <a:effectLst/>
                          <a:latin typeface="+mj-lt"/>
                          <a:ea typeface="+mn-ea"/>
                          <a:cs typeface="+mn-cs"/>
                        </a:rPr>
                        <a:t>Zaninni</a:t>
                      </a:r>
                      <a:endParaRPr lang="en-US" sz="1400" dirty="0">
                        <a:latin typeface="+mj-lt"/>
                      </a:endParaRPr>
                    </a:p>
                  </a:txBody>
                  <a:tcPr anchor="ctr"/>
                </a:tc>
                <a:tc>
                  <a:txBody>
                    <a:bodyPr/>
                    <a:lstStyle/>
                    <a:p>
                      <a:r>
                        <a:rPr lang="es-ES" sz="1400" dirty="0" smtClean="0">
                          <a:latin typeface="+mj-lt"/>
                        </a:rPr>
                        <a:t>Municipio de General Madariaga</a:t>
                      </a:r>
                      <a:endParaRPr lang="en-US" sz="1400" dirty="0">
                        <a:latin typeface="+mj-lt"/>
                      </a:endParaRPr>
                    </a:p>
                  </a:txBody>
                  <a:tcPr anchor="ctr"/>
                </a:tc>
                <a:extLst>
                  <a:ext uri="{0D108BD9-81ED-4DB2-BD59-A6C34878D82A}">
                    <a16:rowId xmlns:a16="http://schemas.microsoft.com/office/drawing/2014/main" val="3883130520"/>
                  </a:ext>
                </a:extLst>
              </a:tr>
              <a:tr h="4539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kern="1200" dirty="0" smtClean="0">
                          <a:solidFill>
                            <a:schemeClr val="dk1"/>
                          </a:solidFill>
                          <a:effectLst/>
                          <a:latin typeface="+mj-lt"/>
                          <a:ea typeface="+mn-ea"/>
                          <a:cs typeface="+mn-cs"/>
                        </a:rPr>
                        <a:t>9) Mercedes Patiño</a:t>
                      </a:r>
                      <a:endParaRPr lang="en-US" sz="1400" kern="1200" dirty="0" smtClean="0">
                        <a:solidFill>
                          <a:schemeClr val="dk1"/>
                        </a:solidFill>
                        <a:effectLst/>
                        <a:latin typeface="+mj-lt"/>
                        <a:ea typeface="+mn-ea"/>
                        <a:cs typeface="+mn-cs"/>
                      </a:endParaRPr>
                    </a:p>
                  </a:txBody>
                  <a:tcPr anchor="ctr"/>
                </a:tc>
                <a:tc>
                  <a:txBody>
                    <a:bodyPr/>
                    <a:lstStyle/>
                    <a:p>
                      <a:r>
                        <a:rPr lang="es-ES" sz="1400" dirty="0" smtClean="0">
                          <a:latin typeface="+mj-lt"/>
                        </a:rPr>
                        <a:t>Municipio de Bahía Blanca</a:t>
                      </a:r>
                      <a:endParaRPr lang="en-US" sz="1400" dirty="0">
                        <a:latin typeface="+mj-lt"/>
                      </a:endParaRPr>
                    </a:p>
                  </a:txBody>
                  <a:tcPr anchor="ctr"/>
                </a:tc>
                <a:extLst>
                  <a:ext uri="{0D108BD9-81ED-4DB2-BD59-A6C34878D82A}">
                    <a16:rowId xmlns:a16="http://schemas.microsoft.com/office/drawing/2014/main" val="335659047"/>
                  </a:ext>
                </a:extLst>
              </a:tr>
              <a:tr h="4926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400" kern="1200" dirty="0" smtClean="0">
                          <a:solidFill>
                            <a:schemeClr val="dk1"/>
                          </a:solidFill>
                          <a:effectLst/>
                          <a:latin typeface="+mj-lt"/>
                          <a:ea typeface="+mn-ea"/>
                          <a:cs typeface="+mn-cs"/>
                        </a:rPr>
                        <a:t>10) Mauro Fernández</a:t>
                      </a:r>
                      <a:endParaRPr lang="en-US" sz="1400" dirty="0">
                        <a:latin typeface="+mj-lt"/>
                      </a:endParaRPr>
                    </a:p>
                  </a:txBody>
                  <a:tcPr anchor="ctr"/>
                </a:tc>
                <a:tc>
                  <a:txBody>
                    <a:bodyPr/>
                    <a:lstStyle/>
                    <a:p>
                      <a:r>
                        <a:rPr lang="es-ES" sz="1400" dirty="0" smtClean="0">
                          <a:latin typeface="+mj-lt"/>
                        </a:rPr>
                        <a:t>Defensa del Consumidor – Municipio de San Rafael</a:t>
                      </a:r>
                      <a:endParaRPr lang="en-US" sz="1400" dirty="0">
                        <a:latin typeface="+mj-lt"/>
                      </a:endParaRPr>
                    </a:p>
                  </a:txBody>
                  <a:tcPr anchor="ctr"/>
                </a:tc>
                <a:extLst>
                  <a:ext uri="{0D108BD9-81ED-4DB2-BD59-A6C34878D82A}">
                    <a16:rowId xmlns:a16="http://schemas.microsoft.com/office/drawing/2014/main" val="2408670433"/>
                  </a:ext>
                </a:extLst>
              </a:tr>
            </a:tbl>
          </a:graphicData>
        </a:graphic>
      </p:graphicFrame>
      <p:sp>
        <p:nvSpPr>
          <p:cNvPr id="4" name="Rectángulo 3"/>
          <p:cNvSpPr/>
          <p:nvPr/>
        </p:nvSpPr>
        <p:spPr>
          <a:xfrm>
            <a:off x="343988" y="1393838"/>
            <a:ext cx="5246915" cy="1703030"/>
          </a:xfrm>
          <a:prstGeom prst="rect">
            <a:avLst/>
          </a:prstGeom>
        </p:spPr>
        <p:txBody>
          <a:bodyPr wrap="square">
            <a:spAutoFit/>
          </a:bodyPr>
          <a:lstStyle/>
          <a:p>
            <a:pPr marL="285750" indent="-285750" algn="just">
              <a:spcAft>
                <a:spcPts val="800"/>
              </a:spcAft>
              <a:buFont typeface="Arial" panose="020B0604020202020204" pitchFamily="34" charset="0"/>
              <a:buChar char="•"/>
            </a:pPr>
            <a:r>
              <a:rPr lang="es-ES" sz="1400" dirty="0">
                <a:solidFill>
                  <a:srgbClr val="000000"/>
                </a:solidFill>
                <a:latin typeface="+mj-lt"/>
                <a:ea typeface="Times New Roman" panose="02020603050405020304" pitchFamily="18" charset="0"/>
              </a:rPr>
              <a:t>Ante la presentación de un proyecto de Ley Nacional de ampliación de la “Zona Fría” para el servicio de gas por redes impulsado con apoyo del ENARGAS se han recibido diversas adhesiones en apoyo a la aprobación del mismo.</a:t>
            </a:r>
            <a:endParaRPr lang="en-US" sz="1400" dirty="0">
              <a:latin typeface="+mj-lt"/>
              <a:ea typeface="Times New Roman" panose="02020603050405020304" pitchFamily="18" charset="0"/>
            </a:endParaRPr>
          </a:p>
          <a:p>
            <a:pPr marL="285750" indent="-285750" algn="just">
              <a:spcAft>
                <a:spcPts val="800"/>
              </a:spcAft>
              <a:buFont typeface="Arial" panose="020B0604020202020204" pitchFamily="34" charset="0"/>
              <a:buChar char="•"/>
            </a:pPr>
            <a:r>
              <a:rPr lang="es-ES" sz="1400" b="1" dirty="0">
                <a:solidFill>
                  <a:srgbClr val="000000"/>
                </a:solidFill>
                <a:latin typeface="+mj-lt"/>
                <a:ea typeface="Times New Roman" panose="02020603050405020304" pitchFamily="18" charset="0"/>
              </a:rPr>
              <a:t>Uno de los canales a través de los cuales se llevó a cabo es por medio de un formulario de adhesión en el cual se han recibido casi </a:t>
            </a:r>
            <a:r>
              <a:rPr lang="es-ES" sz="1400" b="1" dirty="0" smtClean="0">
                <a:solidFill>
                  <a:srgbClr val="000000"/>
                </a:solidFill>
                <a:latin typeface="+mj-lt"/>
                <a:ea typeface="Times New Roman" panose="02020603050405020304" pitchFamily="18" charset="0"/>
              </a:rPr>
              <a:t>14.990 </a:t>
            </a:r>
            <a:r>
              <a:rPr lang="es-ES" sz="1400" b="1" dirty="0">
                <a:solidFill>
                  <a:srgbClr val="000000"/>
                </a:solidFill>
                <a:latin typeface="+mj-lt"/>
                <a:ea typeface="Times New Roman" panose="02020603050405020304" pitchFamily="18" charset="0"/>
              </a:rPr>
              <a:t>adhesiones.</a:t>
            </a:r>
            <a:endParaRPr lang="en-US" sz="1400" dirty="0">
              <a:latin typeface="+mj-lt"/>
              <a:ea typeface="Times New Roman" panose="02020603050405020304" pitchFamily="18" charset="0"/>
            </a:endParaRPr>
          </a:p>
        </p:txBody>
      </p:sp>
      <p:sp>
        <p:nvSpPr>
          <p:cNvPr id="15" name="Rectángulo 14">
            <a:extLst>
              <a:ext uri="{FF2B5EF4-FFF2-40B4-BE49-F238E27FC236}">
                <a16:creationId xmlns:a16="http://schemas.microsoft.com/office/drawing/2014/main" id="{B64FBE89-9E1D-4C22-B669-B48DB024EF15}"/>
              </a:ext>
            </a:extLst>
          </p:cNvPr>
          <p:cNvSpPr/>
          <p:nvPr/>
        </p:nvSpPr>
        <p:spPr>
          <a:xfrm>
            <a:off x="424482" y="992649"/>
            <a:ext cx="5523261" cy="369332"/>
          </a:xfrm>
          <a:prstGeom prst="rect">
            <a:avLst/>
          </a:prstGeom>
        </p:spPr>
        <p:txBody>
          <a:bodyPr wrap="square">
            <a:spAutoFit/>
          </a:bodyPr>
          <a:lstStyle/>
          <a:p>
            <a:pPr algn="just"/>
            <a:r>
              <a:rPr lang="es-AR" b="1" dirty="0" smtClean="0">
                <a:solidFill>
                  <a:srgbClr val="30B2AF"/>
                </a:solidFill>
                <a:latin typeface="+mj-lt"/>
                <a:cs typeface="Arial" panose="020B0604020202020204" pitchFamily="34" charset="0"/>
              </a:rPr>
              <a:t>ADHESIONES A TRAVÉS DE FORMULARIO</a:t>
            </a:r>
            <a:endParaRPr lang="es-AR" b="1" dirty="0">
              <a:solidFill>
                <a:srgbClr val="30B2AF"/>
              </a:solidFill>
              <a:latin typeface="+mj-lt"/>
              <a:cs typeface="Arial" panose="020B0604020202020204" pitchFamily="34" charset="0"/>
            </a:endParaRPr>
          </a:p>
        </p:txBody>
      </p:sp>
      <p:graphicFrame>
        <p:nvGraphicFramePr>
          <p:cNvPr id="16" name="Gráfico 15"/>
          <p:cNvGraphicFramePr>
            <a:graphicFrameLocks/>
          </p:cNvGraphicFramePr>
          <p:nvPr>
            <p:extLst>
              <p:ext uri="{D42A27DB-BD31-4B8C-83A1-F6EECF244321}">
                <p14:modId xmlns:p14="http://schemas.microsoft.com/office/powerpoint/2010/main" val="3295485228"/>
              </p:ext>
            </p:extLst>
          </p:nvPr>
        </p:nvGraphicFramePr>
        <p:xfrm>
          <a:off x="681445" y="3226526"/>
          <a:ext cx="4909458" cy="32663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074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13769BF-EC91-4B09-815A-EDC8D9893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8687910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3584</TotalTime>
  <Words>2591</Words>
  <Application>Microsoft Office PowerPoint</Application>
  <PresentationFormat>Panorámica</PresentationFormat>
  <Paragraphs>935</Paragraphs>
  <Slides>11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11</vt:i4>
      </vt:variant>
    </vt:vector>
  </HeadingPairs>
  <TitlesOfParts>
    <vt:vector size="18" baseType="lpstr">
      <vt:lpstr>Yu Gothic UI Semibold</vt:lpstr>
      <vt:lpstr>Arial</vt:lpstr>
      <vt:lpstr>Calibri</vt:lpstr>
      <vt:lpstr>Calibri Light</vt:lpstr>
      <vt:lpstr>Segoe UI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Camila Stephanie Cadabal</dc:creator>
  <cp:lastModifiedBy>Carolina</cp:lastModifiedBy>
  <cp:revision>133</cp:revision>
  <cp:lastPrinted>2021-02-01T21:15:41Z</cp:lastPrinted>
  <dcterms:created xsi:type="dcterms:W3CDTF">2021-01-26T12:30:26Z</dcterms:created>
  <dcterms:modified xsi:type="dcterms:W3CDTF">2021-03-17T18:48:55Z</dcterms:modified>
</cp:coreProperties>
</file>